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594" r:id="rId3"/>
    <p:sldId id="633" r:id="rId4"/>
    <p:sldId id="626" r:id="rId5"/>
    <p:sldId id="631" r:id="rId6"/>
    <p:sldId id="593" r:id="rId7"/>
    <p:sldId id="632" r:id="rId8"/>
    <p:sldId id="257" r:id="rId9"/>
    <p:sldId id="630" r:id="rId10"/>
    <p:sldId id="585" r:id="rId11"/>
    <p:sldId id="588" r:id="rId12"/>
    <p:sldId id="623" r:id="rId13"/>
    <p:sldId id="598" r:id="rId14"/>
    <p:sldId id="599" r:id="rId15"/>
    <p:sldId id="610" r:id="rId16"/>
    <p:sldId id="611" r:id="rId17"/>
    <p:sldId id="613" r:id="rId18"/>
    <p:sldId id="634" r:id="rId19"/>
    <p:sldId id="615" r:id="rId20"/>
    <p:sldId id="629" r:id="rId21"/>
    <p:sldId id="624" r:id="rId22"/>
    <p:sldId id="619" r:id="rId23"/>
    <p:sldId id="620" r:id="rId24"/>
    <p:sldId id="627" r:id="rId25"/>
    <p:sldId id="635" r:id="rId26"/>
    <p:sldId id="636" r:id="rId27"/>
    <p:sldId id="628" r:id="rId28"/>
    <p:sldId id="587" r:id="rId29"/>
    <p:sldId id="618" r:id="rId30"/>
    <p:sldId id="600" r:id="rId31"/>
    <p:sldId id="617" r:id="rId32"/>
    <p:sldId id="621" r:id="rId33"/>
    <p:sldId id="601" r:id="rId34"/>
    <p:sldId id="622" r:id="rId35"/>
    <p:sldId id="602" r:id="rId36"/>
    <p:sldId id="581" r:id="rId37"/>
    <p:sldId id="638" r:id="rId38"/>
    <p:sldId id="637" r:id="rId39"/>
  </p:sldIdLst>
  <p:sldSz cx="12192000" cy="6858000"/>
  <p:notesSz cx="10021888" cy="68897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0F154C7-C8DF-4A25-BAF5-FB06EAF82C63}">
          <p14:sldIdLst>
            <p14:sldId id="256"/>
            <p14:sldId id="594"/>
          </p14:sldIdLst>
        </p14:section>
        <p14:section name="llms" id="{18AD402E-078D-43CB-82C0-D78434BD675A}">
          <p14:sldIdLst>
            <p14:sldId id="633"/>
            <p14:sldId id="626"/>
            <p14:sldId id="631"/>
            <p14:sldId id="593"/>
            <p14:sldId id="632"/>
          </p14:sldIdLst>
        </p14:section>
        <p14:section name="stimuli" id="{3C91777C-8061-4FAC-A52A-53A70338C223}">
          <p14:sldIdLst>
            <p14:sldId id="257"/>
            <p14:sldId id="630"/>
            <p14:sldId id="585"/>
            <p14:sldId id="588"/>
          </p14:sldIdLst>
        </p14:section>
        <p14:section name="freq" id="{A44514AE-C257-44B7-9EB7-4FDC37D0008B}">
          <p14:sldIdLst>
            <p14:sldId id="623"/>
            <p14:sldId id="598"/>
            <p14:sldId id="599"/>
            <p14:sldId id="610"/>
            <p14:sldId id="611"/>
            <p14:sldId id="613"/>
            <p14:sldId id="634"/>
            <p14:sldId id="615"/>
            <p14:sldId id="629"/>
            <p14:sldId id="624"/>
            <p14:sldId id="619"/>
            <p14:sldId id="620"/>
            <p14:sldId id="627"/>
            <p14:sldId id="635"/>
            <p14:sldId id="636"/>
            <p14:sldId id="628"/>
          </p14:sldIdLst>
        </p14:section>
        <p14:section name="reading" id="{043358E0-BB76-42DA-962D-762C1F53A143}">
          <p14:sldIdLst>
            <p14:sldId id="587"/>
            <p14:sldId id="618"/>
            <p14:sldId id="600"/>
            <p14:sldId id="617"/>
            <p14:sldId id="621"/>
            <p14:sldId id="601"/>
            <p14:sldId id="622"/>
            <p14:sldId id="602"/>
            <p14:sldId id="581"/>
            <p14:sldId id="638"/>
            <p14:sldId id="6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initials="C" lastIdx="1" clrIdx="0">
    <p:extLst>
      <p:ext uri="{19B8F6BF-5375-455C-9EA6-DF929625EA0E}">
        <p15:presenceInfo xmlns:p15="http://schemas.microsoft.com/office/powerpoint/2012/main" userId="Christ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C"/>
    <a:srgbClr val="005176"/>
    <a:srgbClr val="CC00CC"/>
    <a:srgbClr val="00CC66"/>
    <a:srgbClr val="00CCFF"/>
    <a:srgbClr val="33CCCC"/>
    <a:srgbClr val="CC00FF"/>
    <a:srgbClr val="00FFCC"/>
    <a:srgbClr val="00FF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92027" autoAdjust="0"/>
  </p:normalViewPr>
  <p:slideViewPr>
    <p:cSldViewPr>
      <p:cViewPr>
        <p:scale>
          <a:sx n="125" d="100"/>
          <a:sy n="125" d="100"/>
        </p:scale>
        <p:origin x="1308" y="636"/>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0" d="100"/>
          <a:sy n="60" d="100"/>
        </p:scale>
        <p:origin x="327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1" y="1"/>
            <a:ext cx="4342818" cy="344487"/>
          </a:xfrm>
          <a:prstGeom prst="rect">
            <a:avLst/>
          </a:prstGeom>
        </p:spPr>
        <p:txBody>
          <a:bodyPr vert="horz" lIns="92447" tIns="46224" rIns="92447" bIns="46224" rtlCol="0"/>
          <a:lstStyle>
            <a:lvl1pPr algn="l">
              <a:defRPr sz="1200"/>
            </a:lvl1pPr>
          </a:lstStyle>
          <a:p>
            <a:endParaRPr lang="de-DE"/>
          </a:p>
        </p:txBody>
      </p:sp>
      <p:sp>
        <p:nvSpPr>
          <p:cNvPr id="3" name="Datumsplatzhalter 2"/>
          <p:cNvSpPr>
            <a:spLocks noGrp="1"/>
          </p:cNvSpPr>
          <p:nvPr>
            <p:ph type="dt" idx="1"/>
          </p:nvPr>
        </p:nvSpPr>
        <p:spPr>
          <a:xfrm>
            <a:off x="5676753" y="1"/>
            <a:ext cx="4342818" cy="344487"/>
          </a:xfrm>
          <a:prstGeom prst="rect">
            <a:avLst/>
          </a:prstGeom>
        </p:spPr>
        <p:txBody>
          <a:bodyPr vert="horz" lIns="92447" tIns="46224" rIns="92447" bIns="46224" rtlCol="0"/>
          <a:lstStyle>
            <a:lvl1pPr algn="r">
              <a:defRPr sz="1200"/>
            </a:lvl1pPr>
          </a:lstStyle>
          <a:p>
            <a:fld id="{71215E1C-E13D-1D42-A522-39EBF4F3290A}" type="datetimeFigureOut">
              <a:rPr lang="de-DE" smtClean="0"/>
              <a:t>09.09.2025</a:t>
            </a:fld>
            <a:endParaRPr lang="de-DE"/>
          </a:p>
        </p:txBody>
      </p:sp>
      <p:sp>
        <p:nvSpPr>
          <p:cNvPr id="4" name="Folienbildplatzhalter 3"/>
          <p:cNvSpPr>
            <a:spLocks noGrp="1" noRot="1" noChangeAspect="1"/>
          </p:cNvSpPr>
          <p:nvPr>
            <p:ph type="sldImg" idx="2"/>
          </p:nvPr>
        </p:nvSpPr>
        <p:spPr>
          <a:xfrm>
            <a:off x="2986088" y="515938"/>
            <a:ext cx="4049712" cy="2278062"/>
          </a:xfrm>
          <a:prstGeom prst="rect">
            <a:avLst/>
          </a:prstGeom>
          <a:noFill/>
          <a:ln w="12700">
            <a:solidFill>
              <a:prstClr val="black"/>
            </a:solidFill>
          </a:ln>
        </p:spPr>
        <p:txBody>
          <a:bodyPr vert="horz" lIns="92447" tIns="46224" rIns="92447" bIns="46224" rtlCol="0" anchor="ctr"/>
          <a:lstStyle/>
          <a:p>
            <a:endParaRPr lang="de-DE"/>
          </a:p>
        </p:txBody>
      </p:sp>
      <p:sp>
        <p:nvSpPr>
          <p:cNvPr id="5" name="Notizenplatzhalter 4"/>
          <p:cNvSpPr>
            <a:spLocks noGrp="1"/>
          </p:cNvSpPr>
          <p:nvPr>
            <p:ph type="body" sz="quarter" idx="3"/>
          </p:nvPr>
        </p:nvSpPr>
        <p:spPr>
          <a:xfrm>
            <a:off x="1002190" y="2966046"/>
            <a:ext cx="8017510" cy="3406972"/>
          </a:xfrm>
          <a:prstGeom prst="rect">
            <a:avLst/>
          </a:prstGeom>
        </p:spPr>
        <p:txBody>
          <a:bodyPr vert="horz" lIns="92447" tIns="46224" rIns="92447" bIns="462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544067"/>
            <a:ext cx="4342818" cy="344487"/>
          </a:xfrm>
          <a:prstGeom prst="rect">
            <a:avLst/>
          </a:prstGeom>
        </p:spPr>
        <p:txBody>
          <a:bodyPr vert="horz" lIns="92447" tIns="46224" rIns="92447" bIns="46224" rtlCol="0" anchor="b"/>
          <a:lstStyle>
            <a:lvl1pPr algn="l">
              <a:defRPr sz="1200"/>
            </a:lvl1pPr>
          </a:lstStyle>
          <a:p>
            <a:endParaRPr lang="de-DE"/>
          </a:p>
        </p:txBody>
      </p:sp>
      <p:sp>
        <p:nvSpPr>
          <p:cNvPr id="7" name="Foliennummernplatzhalter 6"/>
          <p:cNvSpPr>
            <a:spLocks noGrp="1"/>
          </p:cNvSpPr>
          <p:nvPr>
            <p:ph type="sldNum" sz="quarter" idx="5"/>
          </p:nvPr>
        </p:nvSpPr>
        <p:spPr>
          <a:xfrm>
            <a:off x="5676753" y="6544067"/>
            <a:ext cx="4342818" cy="344487"/>
          </a:xfrm>
          <a:prstGeom prst="rect">
            <a:avLst/>
          </a:prstGeom>
        </p:spPr>
        <p:txBody>
          <a:bodyPr vert="horz" lIns="92447" tIns="46224" rIns="92447" bIns="46224" rtlCol="0" anchor="b"/>
          <a:lstStyle>
            <a:lvl1pPr algn="r">
              <a:defRPr sz="1200"/>
            </a:lvl1pPr>
          </a:lstStyle>
          <a:p>
            <a:fld id="{9321359B-D554-894D-A211-E3F636FD5E7F}" type="slidenum">
              <a:rPr lang="de-DE" smtClean="0"/>
              <a:t>‹#›</a:t>
            </a:fld>
            <a:endParaRPr lang="de-DE"/>
          </a:p>
        </p:txBody>
      </p:sp>
    </p:spTree>
    <p:extLst>
      <p:ext uri="{BB962C8B-B14F-4D97-AF65-F5344CB8AC3E}">
        <p14:creationId xmlns:p14="http://schemas.microsoft.com/office/powerpoint/2010/main" val="1117137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index/introducing-openai-o1-pre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a:t>
            </a:fld>
            <a:endParaRPr lang="de-DE"/>
          </a:p>
        </p:txBody>
      </p:sp>
    </p:spTree>
    <p:extLst>
      <p:ext uri="{BB962C8B-B14F-4D97-AF65-F5344CB8AC3E}">
        <p14:creationId xmlns:p14="http://schemas.microsoft.com/office/powerpoint/2010/main" val="385882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12</a:t>
            </a:fld>
            <a:endParaRPr lang="de-DE"/>
          </a:p>
        </p:txBody>
      </p:sp>
    </p:spTree>
    <p:extLst>
      <p:ext uri="{BB962C8B-B14F-4D97-AF65-F5344CB8AC3E}">
        <p14:creationId xmlns:p14="http://schemas.microsoft.com/office/powerpoint/2010/main" val="180441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13</a:t>
            </a:fld>
            <a:endParaRPr lang="de-DE"/>
          </a:p>
        </p:txBody>
      </p:sp>
    </p:spTree>
    <p:extLst>
      <p:ext uri="{BB962C8B-B14F-4D97-AF65-F5344CB8AC3E}">
        <p14:creationId xmlns:p14="http://schemas.microsoft.com/office/powerpoint/2010/main" val="220979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14</a:t>
            </a:fld>
            <a:endParaRPr lang="de-DE"/>
          </a:p>
        </p:txBody>
      </p:sp>
    </p:spTree>
    <p:extLst>
      <p:ext uri="{BB962C8B-B14F-4D97-AF65-F5344CB8AC3E}">
        <p14:creationId xmlns:p14="http://schemas.microsoft.com/office/powerpoint/2010/main" val="1671531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15</a:t>
            </a:fld>
            <a:endParaRPr lang="de-DE"/>
          </a:p>
        </p:txBody>
      </p:sp>
    </p:spTree>
    <p:extLst>
      <p:ext uri="{BB962C8B-B14F-4D97-AF65-F5344CB8AC3E}">
        <p14:creationId xmlns:p14="http://schemas.microsoft.com/office/powerpoint/2010/main" val="16485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16</a:t>
            </a:fld>
            <a:endParaRPr lang="de-DE"/>
          </a:p>
        </p:txBody>
      </p:sp>
    </p:spTree>
    <p:extLst>
      <p:ext uri="{BB962C8B-B14F-4D97-AF65-F5344CB8AC3E}">
        <p14:creationId xmlns:p14="http://schemas.microsoft.com/office/powerpoint/2010/main" val="2711602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17</a:t>
            </a:fld>
            <a:endParaRPr lang="de-DE"/>
          </a:p>
        </p:txBody>
      </p:sp>
    </p:spTree>
    <p:extLst>
      <p:ext uri="{BB962C8B-B14F-4D97-AF65-F5344CB8AC3E}">
        <p14:creationId xmlns:p14="http://schemas.microsoft.com/office/powerpoint/2010/main" val="365471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18</a:t>
            </a:fld>
            <a:endParaRPr lang="de-DE"/>
          </a:p>
        </p:txBody>
      </p:sp>
    </p:spTree>
    <p:extLst>
      <p:ext uri="{BB962C8B-B14F-4D97-AF65-F5344CB8AC3E}">
        <p14:creationId xmlns:p14="http://schemas.microsoft.com/office/powerpoint/2010/main" val="554338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19</a:t>
            </a:fld>
            <a:endParaRPr lang="de-DE"/>
          </a:p>
        </p:txBody>
      </p:sp>
    </p:spTree>
    <p:extLst>
      <p:ext uri="{BB962C8B-B14F-4D97-AF65-F5344CB8AC3E}">
        <p14:creationId xmlns:p14="http://schemas.microsoft.com/office/powerpoint/2010/main" val="2033151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20</a:t>
            </a:fld>
            <a:endParaRPr lang="de-DE"/>
          </a:p>
        </p:txBody>
      </p:sp>
    </p:spTree>
    <p:extLst>
      <p:ext uri="{BB962C8B-B14F-4D97-AF65-F5344CB8AC3E}">
        <p14:creationId xmlns:p14="http://schemas.microsoft.com/office/powerpoint/2010/main" val="369454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21</a:t>
            </a:fld>
            <a:endParaRPr lang="de-DE"/>
          </a:p>
        </p:txBody>
      </p:sp>
    </p:spTree>
    <p:extLst>
      <p:ext uri="{BB962C8B-B14F-4D97-AF65-F5344CB8AC3E}">
        <p14:creationId xmlns:p14="http://schemas.microsoft.com/office/powerpoint/2010/main" val="50755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a:t>
            </a:fld>
            <a:endParaRPr lang="de-DE"/>
          </a:p>
        </p:txBody>
      </p:sp>
    </p:spTree>
    <p:extLst>
      <p:ext uri="{BB962C8B-B14F-4D97-AF65-F5344CB8AC3E}">
        <p14:creationId xmlns:p14="http://schemas.microsoft.com/office/powerpoint/2010/main" val="323922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22</a:t>
            </a:fld>
            <a:endParaRPr lang="de-DE"/>
          </a:p>
        </p:txBody>
      </p:sp>
    </p:spTree>
    <p:extLst>
      <p:ext uri="{BB962C8B-B14F-4D97-AF65-F5344CB8AC3E}">
        <p14:creationId xmlns:p14="http://schemas.microsoft.com/office/powerpoint/2010/main" val="2873236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23</a:t>
            </a:fld>
            <a:endParaRPr lang="de-DE"/>
          </a:p>
        </p:txBody>
      </p:sp>
    </p:spTree>
    <p:extLst>
      <p:ext uri="{BB962C8B-B14F-4D97-AF65-F5344CB8AC3E}">
        <p14:creationId xmlns:p14="http://schemas.microsoft.com/office/powerpoint/2010/main" val="304538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24</a:t>
            </a:fld>
            <a:endParaRPr lang="de-DE"/>
          </a:p>
        </p:txBody>
      </p:sp>
    </p:spTree>
    <p:extLst>
      <p:ext uri="{BB962C8B-B14F-4D97-AF65-F5344CB8AC3E}">
        <p14:creationId xmlns:p14="http://schemas.microsoft.com/office/powerpoint/2010/main" val="422533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25</a:t>
            </a:fld>
            <a:endParaRPr lang="de-DE"/>
          </a:p>
        </p:txBody>
      </p:sp>
    </p:spTree>
    <p:extLst>
      <p:ext uri="{BB962C8B-B14F-4D97-AF65-F5344CB8AC3E}">
        <p14:creationId xmlns:p14="http://schemas.microsoft.com/office/powerpoint/2010/main" val="806859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26</a:t>
            </a:fld>
            <a:endParaRPr lang="de-DE"/>
          </a:p>
        </p:txBody>
      </p:sp>
    </p:spTree>
    <p:extLst>
      <p:ext uri="{BB962C8B-B14F-4D97-AF65-F5344CB8AC3E}">
        <p14:creationId xmlns:p14="http://schemas.microsoft.com/office/powerpoint/2010/main" val="2601587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92425" y="471488"/>
            <a:ext cx="4191000" cy="2357437"/>
          </a:xfrm>
        </p:spPr>
      </p:sp>
      <p:sp>
        <p:nvSpPr>
          <p:cNvPr id="3" name="Notizenplatzhalter 2"/>
          <p:cNvSpPr>
            <a:spLocks noGrp="1"/>
          </p:cNvSpPr>
          <p:nvPr>
            <p:ph type="body" idx="1"/>
          </p:nvPr>
        </p:nvSpPr>
        <p:spPr/>
        <p:txBody>
          <a:bodyPr/>
          <a:lstStyle/>
          <a:p>
            <a:r>
              <a:rPr lang="en-US" dirty="0"/>
              <a:t>Blue collapses everything between 0 and</a:t>
            </a:r>
            <a:r>
              <a:rPr lang="en-US" baseline="0" dirty="0"/>
              <a:t> 1, resulting in skewed distr. </a:t>
            </a:r>
            <a:endParaRPr lang="en-US" dirty="0"/>
          </a:p>
        </p:txBody>
      </p:sp>
    </p:spTree>
    <p:extLst>
      <p:ext uri="{BB962C8B-B14F-4D97-AF65-F5344CB8AC3E}">
        <p14:creationId xmlns:p14="http://schemas.microsoft.com/office/powerpoint/2010/main" val="636212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29</a:t>
            </a:fld>
            <a:endParaRPr lang="de-DE"/>
          </a:p>
        </p:txBody>
      </p:sp>
    </p:spTree>
    <p:extLst>
      <p:ext uri="{BB962C8B-B14F-4D97-AF65-F5344CB8AC3E}">
        <p14:creationId xmlns:p14="http://schemas.microsoft.com/office/powerpoint/2010/main" val="47131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30</a:t>
            </a:fld>
            <a:endParaRPr lang="de-DE"/>
          </a:p>
        </p:txBody>
      </p:sp>
    </p:spTree>
    <p:extLst>
      <p:ext uri="{BB962C8B-B14F-4D97-AF65-F5344CB8AC3E}">
        <p14:creationId xmlns:p14="http://schemas.microsoft.com/office/powerpoint/2010/main" val="612292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31</a:t>
            </a:fld>
            <a:endParaRPr lang="de-DE"/>
          </a:p>
        </p:txBody>
      </p:sp>
    </p:spTree>
    <p:extLst>
      <p:ext uri="{BB962C8B-B14F-4D97-AF65-F5344CB8AC3E}">
        <p14:creationId xmlns:p14="http://schemas.microsoft.com/office/powerpoint/2010/main" val="2399628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34</a:t>
            </a:fld>
            <a:endParaRPr lang="de-DE"/>
          </a:p>
        </p:txBody>
      </p:sp>
    </p:spTree>
    <p:extLst>
      <p:ext uri="{BB962C8B-B14F-4D97-AF65-F5344CB8AC3E}">
        <p14:creationId xmlns:p14="http://schemas.microsoft.com/office/powerpoint/2010/main" val="125406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a:p>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3</a:t>
            </a:fld>
            <a:endParaRPr lang="de-DE"/>
          </a:p>
        </p:txBody>
      </p:sp>
    </p:spTree>
    <p:extLst>
      <p:ext uri="{BB962C8B-B14F-4D97-AF65-F5344CB8AC3E}">
        <p14:creationId xmlns:p14="http://schemas.microsoft.com/office/powerpoint/2010/main" val="39222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35</a:t>
            </a:fld>
            <a:endParaRPr lang="de-DE"/>
          </a:p>
        </p:txBody>
      </p:sp>
    </p:spTree>
    <p:extLst>
      <p:ext uri="{BB962C8B-B14F-4D97-AF65-F5344CB8AC3E}">
        <p14:creationId xmlns:p14="http://schemas.microsoft.com/office/powerpoint/2010/main" val="3898771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36</a:t>
            </a:fld>
            <a:endParaRPr lang="de-DE"/>
          </a:p>
        </p:txBody>
      </p:sp>
    </p:spTree>
    <p:extLst>
      <p:ext uri="{BB962C8B-B14F-4D97-AF65-F5344CB8AC3E}">
        <p14:creationId xmlns:p14="http://schemas.microsoft.com/office/powerpoint/2010/main" val="3264277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minimum reading time that isn't significantly affected by frequency</a:t>
            </a:r>
          </a:p>
        </p:txBody>
      </p:sp>
      <p:sp>
        <p:nvSpPr>
          <p:cNvPr id="4" name="Slide Number Placeholder 3"/>
          <p:cNvSpPr>
            <a:spLocks noGrp="1"/>
          </p:cNvSpPr>
          <p:nvPr>
            <p:ph type="sldNum" sz="quarter" idx="5"/>
          </p:nvPr>
        </p:nvSpPr>
        <p:spPr/>
        <p:txBody>
          <a:bodyPr/>
          <a:lstStyle/>
          <a:p>
            <a:fld id="{9321359B-D554-894D-A211-E3F636FD5E7F}" type="slidenum">
              <a:rPr lang="de-DE" smtClean="0"/>
              <a:t>38</a:t>
            </a:fld>
            <a:endParaRPr lang="de-DE"/>
          </a:p>
        </p:txBody>
      </p:sp>
    </p:spTree>
    <p:extLst>
      <p:ext uri="{BB962C8B-B14F-4D97-AF65-F5344CB8AC3E}">
        <p14:creationId xmlns:p14="http://schemas.microsoft.com/office/powerpoint/2010/main" val="37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6 months, </a:t>
            </a:r>
            <a:r>
              <a:rPr lang="en-US" dirty="0" err="1"/>
              <a:t>svg</a:t>
            </a:r>
            <a:r>
              <a:rPr lang="en-US" dirty="0"/>
              <a:t> is kind of code, llama on workstation,</a:t>
            </a:r>
            <a:r>
              <a:rPr lang="en-US" baseline="0" dirty="0"/>
              <a:t> </a:t>
            </a:r>
            <a:endParaRPr lang="en-US" dirty="0"/>
          </a:p>
          <a:p>
            <a:r>
              <a:rPr lang="en-US" dirty="0"/>
              <a:t>4o pro</a:t>
            </a:r>
            <a:r>
              <a:rPr lang="en-US" baseline="0" dirty="0"/>
              <a:t> most, 100m users in 1 week</a:t>
            </a:r>
            <a:endParaRPr lang="en-US" dirty="0"/>
          </a:p>
          <a:p>
            <a:r>
              <a:rPr lang="en-US" dirty="0"/>
              <a:t>Basic comparison</a:t>
            </a:r>
          </a:p>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p:txBody>
      </p:sp>
      <p:sp>
        <p:nvSpPr>
          <p:cNvPr id="4" name="Foliennummernplatzhalter 3"/>
          <p:cNvSpPr>
            <a:spLocks noGrp="1"/>
          </p:cNvSpPr>
          <p:nvPr>
            <p:ph type="sldNum" sz="quarter" idx="10"/>
          </p:nvPr>
        </p:nvSpPr>
        <p:spPr/>
        <p:txBody>
          <a:bodyPr/>
          <a:lstStyle/>
          <a:p>
            <a:fld id="{9321359B-D554-894D-A211-E3F636FD5E7F}" type="slidenum">
              <a:rPr lang="de-DE" smtClean="0"/>
              <a:t>4</a:t>
            </a:fld>
            <a:endParaRPr lang="de-DE"/>
          </a:p>
        </p:txBody>
      </p:sp>
    </p:spTree>
    <p:extLst>
      <p:ext uri="{BB962C8B-B14F-4D97-AF65-F5344CB8AC3E}">
        <p14:creationId xmlns:p14="http://schemas.microsoft.com/office/powerpoint/2010/main" val="313406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Reasoning models</a:t>
            </a:r>
            <a:r>
              <a:rPr lang="en-US" dirty="0"/>
              <a:t> like o3 and o4-mini are LLMs trained with reinforcement learning to perform reasoning. Reasoning models </a:t>
            </a:r>
            <a:r>
              <a:rPr lang="en-US" dirty="0">
                <a:hlinkClick r:id="rId3"/>
              </a:rPr>
              <a:t>think before they answer</a:t>
            </a:r>
            <a:r>
              <a:rPr lang="en-US" dirty="0"/>
              <a:t>, producing a long internal chain of thought before responding to the user. </a:t>
            </a:r>
          </a:p>
          <a:p>
            <a:r>
              <a:rPr lang="en-US" dirty="0"/>
              <a:t>Reasoning</a:t>
            </a:r>
            <a:r>
              <a:rPr lang="en-US" baseline="0" dirty="0"/>
              <a:t> tokens – </a:t>
            </a:r>
            <a:r>
              <a:rPr lang="en-US" baseline="0" dirty="0" err="1"/>
              <a:t>low,med,high</a:t>
            </a:r>
            <a:r>
              <a:rPr lang="en-US" baseline="0" dirty="0"/>
              <a:t> - </a:t>
            </a:r>
            <a:r>
              <a:rPr lang="en-US" baseline="0" dirty="0" err="1"/>
              <a:t>CoT</a:t>
            </a:r>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6</a:t>
            </a:fld>
            <a:endParaRPr lang="de-DE"/>
          </a:p>
        </p:txBody>
      </p:sp>
    </p:spTree>
    <p:extLst>
      <p:ext uri="{BB962C8B-B14F-4D97-AF65-F5344CB8AC3E}">
        <p14:creationId xmlns:p14="http://schemas.microsoft.com/office/powerpoint/2010/main" val="213677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7</a:t>
            </a:fld>
            <a:endParaRPr lang="de-DE"/>
          </a:p>
        </p:txBody>
      </p:sp>
    </p:spTree>
    <p:extLst>
      <p:ext uri="{BB962C8B-B14F-4D97-AF65-F5344CB8AC3E}">
        <p14:creationId xmlns:p14="http://schemas.microsoft.com/office/powerpoint/2010/main" val="164657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8</a:t>
            </a:fld>
            <a:endParaRPr lang="de-DE"/>
          </a:p>
        </p:txBody>
      </p:sp>
    </p:spTree>
    <p:extLst>
      <p:ext uri="{BB962C8B-B14F-4D97-AF65-F5344CB8AC3E}">
        <p14:creationId xmlns:p14="http://schemas.microsoft.com/office/powerpoint/2010/main" val="289266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9</a:t>
            </a:fld>
            <a:endParaRPr lang="de-DE"/>
          </a:p>
        </p:txBody>
      </p:sp>
    </p:spTree>
    <p:extLst>
      <p:ext uri="{BB962C8B-B14F-4D97-AF65-F5344CB8AC3E}">
        <p14:creationId xmlns:p14="http://schemas.microsoft.com/office/powerpoint/2010/main" val="274929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11</a:t>
            </a:fld>
            <a:endParaRPr lang="de-DE"/>
          </a:p>
        </p:txBody>
      </p:sp>
    </p:spTree>
    <p:extLst>
      <p:ext uri="{BB962C8B-B14F-4D97-AF65-F5344CB8AC3E}">
        <p14:creationId xmlns:p14="http://schemas.microsoft.com/office/powerpoint/2010/main" val="299353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_1">
    <p:spTree>
      <p:nvGrpSpPr>
        <p:cNvPr id="1" name=""/>
        <p:cNvGrpSpPr/>
        <p:nvPr/>
      </p:nvGrpSpPr>
      <p:grpSpPr>
        <a:xfrm>
          <a:off x="0" y="0"/>
          <a:ext cx="0" cy="0"/>
          <a:chOff x="0" y="0"/>
          <a:chExt cx="0" cy="0"/>
        </a:xfrm>
      </p:grpSpPr>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31409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732000" y="835200"/>
            <a:ext cx="10728000" cy="2134800"/>
          </a:xfrm>
        </p:spPr>
        <p:txBody>
          <a:bodyPr anchor="t"/>
          <a:lstStyle>
            <a:lvl1pPr algn="ct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730800" y="3330000"/>
            <a:ext cx="10728000" cy="936000"/>
          </a:xfrm>
        </p:spPr>
        <p:txBody>
          <a:bodyPr anchor="t"/>
          <a:lstStyle>
            <a:lvl1pPr marL="0" indent="0" algn="ct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6203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elfolie 01">
    <p:spTree>
      <p:nvGrpSpPr>
        <p:cNvPr id="1" name=""/>
        <p:cNvGrpSpPr/>
        <p:nvPr/>
      </p:nvGrpSpPr>
      <p:grpSpPr>
        <a:xfrm>
          <a:off x="0" y="0"/>
          <a:ext cx="0" cy="0"/>
          <a:chOff x="0" y="0"/>
          <a:chExt cx="0" cy="0"/>
        </a:xfrm>
      </p:grpSpPr>
      <p:sp>
        <p:nvSpPr>
          <p:cNvPr id="12" name="Title Text"/>
          <p:cNvSpPr txBox="1">
            <a:spLocks noGrp="1"/>
          </p:cNvSpPr>
          <p:nvPr>
            <p:ph type="title"/>
          </p:nvPr>
        </p:nvSpPr>
        <p:spPr>
          <a:xfrm>
            <a:off x="707572" y="1925946"/>
            <a:ext cx="9561843" cy="2133245"/>
          </a:xfrm>
          <a:prstGeom prst="rect">
            <a:avLst/>
          </a:prstGeom>
        </p:spPr>
        <p:txBody>
          <a:bodyPr anchor="b"/>
          <a:lstStyle>
            <a:lvl1pPr>
              <a:defRPr sz="4400" cap="all"/>
            </a:lvl1pPr>
          </a:lstStyle>
          <a:p>
            <a:r>
              <a:t>Title Text</a:t>
            </a:r>
          </a:p>
        </p:txBody>
      </p:sp>
      <p:sp>
        <p:nvSpPr>
          <p:cNvPr id="13" name="Body Level One…"/>
          <p:cNvSpPr txBox="1">
            <a:spLocks noGrp="1"/>
          </p:cNvSpPr>
          <p:nvPr>
            <p:ph type="body" sz="quarter" idx="1"/>
          </p:nvPr>
        </p:nvSpPr>
        <p:spPr>
          <a:xfrm>
            <a:off x="707571" y="4419338"/>
            <a:ext cx="9561843" cy="934636"/>
          </a:xfrm>
          <a:prstGeom prst="rect">
            <a:avLst/>
          </a:prstGeom>
        </p:spPr>
        <p:txBody>
          <a:bodyPr/>
          <a:lstStyle>
            <a:lvl1pPr>
              <a:buClrTx/>
              <a:buFontTx/>
              <a:defRPr sz="2400">
                <a:solidFill>
                  <a:schemeClr val="accent4"/>
                </a:solidFill>
              </a:defRPr>
            </a:lvl1pPr>
            <a:lvl2pPr indent="0">
              <a:buClrTx/>
              <a:buFontTx/>
              <a:defRPr sz="2400">
                <a:solidFill>
                  <a:schemeClr val="accent4"/>
                </a:solidFill>
              </a:defRPr>
            </a:lvl2pPr>
            <a:lvl3pPr indent="0">
              <a:buClrTx/>
              <a:buFontTx/>
              <a:defRPr sz="2400">
                <a:solidFill>
                  <a:schemeClr val="accent4"/>
                </a:solidFill>
              </a:defRPr>
            </a:lvl3pPr>
            <a:lvl4pPr indent="0">
              <a:buClrTx/>
              <a:buFontTx/>
              <a:defRPr sz="2400">
                <a:solidFill>
                  <a:schemeClr val="accent4"/>
                </a:solidFill>
              </a:defRPr>
            </a:lvl4pPr>
            <a:lvl5pPr indent="0">
              <a:buClrTx/>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Grafik 9" descr="Grafik 9"/>
          <p:cNvPicPr>
            <a:picLocks noChangeAspect="1"/>
          </p:cNvPicPr>
          <p:nvPr/>
        </p:nvPicPr>
        <p:blipFill>
          <a:blip r:embed="rId2"/>
          <a:stretch>
            <a:fillRect/>
          </a:stretch>
        </p:blipFill>
        <p:spPr>
          <a:xfrm>
            <a:off x="547464" y="550976"/>
            <a:ext cx="3033080" cy="1367693"/>
          </a:xfrm>
          <a:prstGeom prst="rect">
            <a:avLst/>
          </a:prstGeom>
          <a:ln w="12700">
            <a:miter lim="400000"/>
          </a:ln>
        </p:spPr>
      </p:pic>
      <p:sp>
        <p:nvSpPr>
          <p:cNvPr id="15" name="Rechteck 14"/>
          <p:cNvSpPr/>
          <p:nvPr/>
        </p:nvSpPr>
        <p:spPr>
          <a:xfrm>
            <a:off x="436879" y="5786120"/>
            <a:ext cx="1686562" cy="1071883"/>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 name="01"/>
          <p:cNvSpPr txBox="1">
            <a:spLocks noGrp="1"/>
          </p:cNvSpPr>
          <p:nvPr>
            <p:ph type="sldNum" sz="quarter" idx="2"/>
          </p:nvPr>
        </p:nvSpPr>
        <p:spPr>
          <a:xfrm>
            <a:off x="8569511" y="6282435"/>
            <a:ext cx="168090" cy="14783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35395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_2">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1152128"/>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136544"/>
            <a:ext cx="2023200" cy="81813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116632"/>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1124744"/>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1987328"/>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4293096"/>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235010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3">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0"/>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5733256"/>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835200"/>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3140968"/>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185138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88CCB348-0EB6-4472-9077-E1B3CFC6A8D5}"/>
              </a:ext>
            </a:extLst>
          </p:cNvPr>
          <p:cNvSpPr>
            <a:spLocks noGrp="1"/>
          </p:cNvSpPr>
          <p:nvPr>
            <p:ph type="title"/>
          </p:nvPr>
        </p:nvSpPr>
        <p:spPr>
          <a:xfrm>
            <a:off x="732000" y="4406901"/>
            <a:ext cx="10728000" cy="1362075"/>
          </a:xfrm>
          <a:prstGeom prst="rect">
            <a:avLst/>
          </a:prstGeom>
        </p:spPr>
        <p:txBody>
          <a:bodyPr anchor="t"/>
          <a:lstStyle>
            <a:lvl1pPr algn="l">
              <a:defRPr sz="4400" b="1" cap="all">
                <a:solidFill>
                  <a:srgbClr val="005176"/>
                </a:solidFill>
                <a:latin typeface="+mn-lt"/>
              </a:defRPr>
            </a:lvl1pPr>
          </a:lstStyle>
          <a:p>
            <a:r>
              <a:rPr lang="de-DE" dirty="0"/>
              <a:t>Titelmasterformat durch Klicken bearbeiten</a:t>
            </a:r>
          </a:p>
        </p:txBody>
      </p:sp>
      <p:sp>
        <p:nvSpPr>
          <p:cNvPr id="9" name="Textplatzhalter 2">
            <a:extLst>
              <a:ext uri="{FF2B5EF4-FFF2-40B4-BE49-F238E27FC236}">
                <a16:creationId xmlns:a16="http://schemas.microsoft.com/office/drawing/2014/main" id="{A73C198F-384E-4C6E-A00A-EFEBD0E210A8}"/>
              </a:ext>
            </a:extLst>
          </p:cNvPr>
          <p:cNvSpPr>
            <a:spLocks noGrp="1"/>
          </p:cNvSpPr>
          <p:nvPr>
            <p:ph type="body" idx="1"/>
          </p:nvPr>
        </p:nvSpPr>
        <p:spPr>
          <a:xfrm>
            <a:off x="732000" y="2906715"/>
            <a:ext cx="10728000" cy="1500187"/>
          </a:xfrm>
          <a:prstGeom prst="rect">
            <a:avLst/>
          </a:prstGeom>
        </p:spPr>
        <p:txBody>
          <a:bodyPr anchor="b"/>
          <a:lstStyle>
            <a:lvl1pPr marL="0" indent="0">
              <a:buNone/>
              <a:defRPr sz="24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cxnSp>
        <p:nvCxnSpPr>
          <p:cNvPr id="7" name="Gerade Verbindung 9">
            <a:extLst>
              <a:ext uri="{FF2B5EF4-FFF2-40B4-BE49-F238E27FC236}">
                <a16:creationId xmlns:a16="http://schemas.microsoft.com/office/drawing/2014/main" id="{84FCE2D2-E8EA-45A4-88A1-24F82ECBC661}"/>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A76B8C6A-8E30-42DC-8EEC-946E2A2022F5}"/>
              </a:ext>
            </a:extLst>
          </p:cNvPr>
          <p:cNvSpPr>
            <a:spLocks noGrp="1"/>
          </p:cNvSpPr>
          <p:nvPr>
            <p:ph sz="half" idx="1"/>
          </p:nvPr>
        </p:nvSpPr>
        <p:spPr>
          <a:xfrm>
            <a:off x="606000" y="1556794"/>
            <a:ext cx="10980000" cy="4392000"/>
          </a:xfrm>
          <a:prstGeom prst="rect">
            <a:avLst/>
          </a:prstGeom>
        </p:spPr>
        <p:txBody>
          <a:bodyPr>
            <a:noAutofit/>
          </a:bodyPr>
          <a:lstStyle>
            <a:lvl1pPr marL="342900" indent="-342900">
              <a:buClr>
                <a:srgbClr val="005176"/>
              </a:buClr>
              <a:buFont typeface="Wingdings" panose="05000000000000000000" pitchFamily="2" charset="2"/>
              <a:buChar char="§"/>
              <a:defRPr sz="2000">
                <a:latin typeface="+mn-lt"/>
              </a:defRPr>
            </a:lvl1pPr>
            <a:lvl2pPr>
              <a:buClr>
                <a:srgbClr val="005176"/>
              </a:buClr>
              <a:defRPr sz="1800">
                <a:latin typeface="+mn-lt"/>
              </a:defRPr>
            </a:lvl2pPr>
            <a:lvl3pPr>
              <a:buClr>
                <a:srgbClr val="005176"/>
              </a:buClr>
              <a:defRPr sz="1600">
                <a:latin typeface="+mn-lt"/>
              </a:defRPr>
            </a:lvl3pPr>
            <a:lvl4pPr marL="1600200" indent="-228600">
              <a:buClr>
                <a:srgbClr val="005176"/>
              </a:buClr>
              <a:buFont typeface="Courier New" panose="02070309020205020404" pitchFamily="49" charset="0"/>
              <a:buChar char="o"/>
              <a:defRPr sz="1400">
                <a:latin typeface="+mn-lt"/>
              </a:defRPr>
            </a:lvl4pPr>
            <a:lvl5pPr>
              <a:buClr>
                <a:srgbClr val="005176"/>
              </a:buClr>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itel 12">
            <a:extLst>
              <a:ext uri="{FF2B5EF4-FFF2-40B4-BE49-F238E27FC236}">
                <a16:creationId xmlns:a16="http://schemas.microsoft.com/office/drawing/2014/main" id="{9FBB28BB-CC75-45F4-9791-6A6E1A0147A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sp>
        <p:nvSpPr>
          <p:cNvPr id="12" name="Foliennummernplatzhalter 5">
            <a:extLst>
              <a:ext uri="{FF2B5EF4-FFF2-40B4-BE49-F238E27FC236}">
                <a16:creationId xmlns:a16="http://schemas.microsoft.com/office/drawing/2014/main" id="{BCF232AA-DA45-4550-A0F0-410A6C2CDAD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3" name="Picture 2" descr="M:\Marketing\Debora_Schiffer\016\016_PhilFak_von_Heusinger\Debo's_Logoordner\Logo_Promince_in_Language.jpg">
            <a:extLst>
              <a:ext uri="{FF2B5EF4-FFF2-40B4-BE49-F238E27FC236}">
                <a16:creationId xmlns:a16="http://schemas.microsoft.com/office/drawing/2014/main" id="{DC693E08-EDE0-4F3E-B656-D59D503EFF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4" name="Gerade Verbindung 9">
            <a:extLst>
              <a:ext uri="{FF2B5EF4-FFF2-40B4-BE49-F238E27FC236}">
                <a16:creationId xmlns:a16="http://schemas.microsoft.com/office/drawing/2014/main" id="{5E0332B8-A3BC-4819-A44D-41AAA43B1E24}"/>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87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wei Inhalte">
    <p:spTree>
      <p:nvGrpSpPr>
        <p:cNvPr id="1" name=""/>
        <p:cNvGrpSpPr/>
        <p:nvPr/>
      </p:nvGrpSpPr>
      <p:grpSpPr>
        <a:xfrm>
          <a:off x="0" y="0"/>
          <a:ext cx="0" cy="0"/>
          <a:chOff x="0" y="0"/>
          <a:chExt cx="0" cy="0"/>
        </a:xfrm>
      </p:grpSpPr>
      <p:sp>
        <p:nvSpPr>
          <p:cNvPr id="15" name="Foliennummernplatzhalter 5">
            <a:extLst>
              <a:ext uri="{FF2B5EF4-FFF2-40B4-BE49-F238E27FC236}">
                <a16:creationId xmlns:a16="http://schemas.microsoft.com/office/drawing/2014/main" id="{0EBC6717-94BF-4F64-9739-F0D4412E989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6" name="Picture 2" descr="M:\Marketing\Debora_Schiffer\016\016_PhilFak_von_Heusinger\Debo's_Logoordner\Logo_Promince_in_Language.jpg">
            <a:extLst>
              <a:ext uri="{FF2B5EF4-FFF2-40B4-BE49-F238E27FC236}">
                <a16:creationId xmlns:a16="http://schemas.microsoft.com/office/drawing/2014/main" id="{58B7862B-E936-4C03-8AF7-E7BEED36D1A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Inhaltsplatzhalter 11">
            <a:extLst>
              <a:ext uri="{FF2B5EF4-FFF2-40B4-BE49-F238E27FC236}">
                <a16:creationId xmlns:a16="http://schemas.microsoft.com/office/drawing/2014/main" id="{E7FA6B6F-EF38-4025-9BB7-53F734CC0E02}"/>
              </a:ext>
            </a:extLst>
          </p:cNvPr>
          <p:cNvSpPr>
            <a:spLocks noGrp="1"/>
          </p:cNvSpPr>
          <p:nvPr>
            <p:ph sz="half" idx="1"/>
          </p:nvPr>
        </p:nvSpPr>
        <p:spPr>
          <a:xfrm>
            <a:off x="605101"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20" name="Inhaltsplatzhalter 11">
            <a:extLst>
              <a:ext uri="{FF2B5EF4-FFF2-40B4-BE49-F238E27FC236}">
                <a16:creationId xmlns:a16="http://schemas.microsoft.com/office/drawing/2014/main" id="{E77D5A30-8057-4236-9D03-A338DDE58774}"/>
              </a:ext>
            </a:extLst>
          </p:cNvPr>
          <p:cNvSpPr>
            <a:spLocks noGrp="1"/>
          </p:cNvSpPr>
          <p:nvPr>
            <p:ph sz="half" idx="10"/>
          </p:nvPr>
        </p:nvSpPr>
        <p:spPr>
          <a:xfrm>
            <a:off x="6383133"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8" name="Titel 12">
            <a:extLst>
              <a:ext uri="{FF2B5EF4-FFF2-40B4-BE49-F238E27FC236}">
                <a16:creationId xmlns:a16="http://schemas.microsoft.com/office/drawing/2014/main" id="{257C2826-56B6-4267-859F-822CEC35FE4B}"/>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9" name="Gerade Verbindung 9">
            <a:extLst>
              <a:ext uri="{FF2B5EF4-FFF2-40B4-BE49-F238E27FC236}">
                <a16:creationId xmlns:a16="http://schemas.microsoft.com/office/drawing/2014/main" id="{362A6796-1968-4B80-BFB5-38C2F7B48EF7}"/>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64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E7859C7-35B8-408B-9786-C9B8F427A90E}"/>
              </a:ext>
            </a:extLst>
          </p:cNvPr>
          <p:cNvSpPr>
            <a:spLocks noGrp="1"/>
          </p:cNvSpPr>
          <p:nvPr>
            <p:ph type="body" idx="1" hasCustomPrompt="1"/>
          </p:nvPr>
        </p:nvSpPr>
        <p:spPr>
          <a:xfrm>
            <a:off x="60600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3" name="Foliennummernplatzhalter 5">
            <a:extLst>
              <a:ext uri="{FF2B5EF4-FFF2-40B4-BE49-F238E27FC236}">
                <a16:creationId xmlns:a16="http://schemas.microsoft.com/office/drawing/2014/main" id="{2D03F9EB-AD6F-48A8-B18C-26EE24B649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4" name="Picture 2" descr="M:\Marketing\Debora_Schiffer\016\016_PhilFak_von_Heusinger\Debo's_Logoordner\Logo_Promince_in_Language.jpg">
            <a:extLst>
              <a:ext uri="{FF2B5EF4-FFF2-40B4-BE49-F238E27FC236}">
                <a16:creationId xmlns:a16="http://schemas.microsoft.com/office/drawing/2014/main" id="{7DC654D5-08D1-4AF7-875B-B9390A53D47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Inhaltsplatzhalter 11">
            <a:extLst>
              <a:ext uri="{FF2B5EF4-FFF2-40B4-BE49-F238E27FC236}">
                <a16:creationId xmlns:a16="http://schemas.microsoft.com/office/drawing/2014/main" id="{D52E4E0B-3221-4844-8953-D555283CF9D9}"/>
              </a:ext>
            </a:extLst>
          </p:cNvPr>
          <p:cNvSpPr>
            <a:spLocks noGrp="1"/>
          </p:cNvSpPr>
          <p:nvPr>
            <p:ph sz="half" idx="12"/>
          </p:nvPr>
        </p:nvSpPr>
        <p:spPr>
          <a:xfrm>
            <a:off x="613775" y="2445596"/>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7" name="Inhaltsplatzhalter 11">
            <a:extLst>
              <a:ext uri="{FF2B5EF4-FFF2-40B4-BE49-F238E27FC236}">
                <a16:creationId xmlns:a16="http://schemas.microsoft.com/office/drawing/2014/main" id="{AB698576-2B10-48F5-B906-4FBC4FCFA322}"/>
              </a:ext>
            </a:extLst>
          </p:cNvPr>
          <p:cNvSpPr>
            <a:spLocks noGrp="1"/>
          </p:cNvSpPr>
          <p:nvPr>
            <p:ph sz="half" idx="13"/>
          </p:nvPr>
        </p:nvSpPr>
        <p:spPr>
          <a:xfrm>
            <a:off x="6383133" y="2445597"/>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8" name="Textplatzhalter 2">
            <a:extLst>
              <a:ext uri="{FF2B5EF4-FFF2-40B4-BE49-F238E27FC236}">
                <a16:creationId xmlns:a16="http://schemas.microsoft.com/office/drawing/2014/main" id="{1C4058A1-2F6E-4E24-91FA-B896923E38DD}"/>
              </a:ext>
            </a:extLst>
          </p:cNvPr>
          <p:cNvSpPr>
            <a:spLocks noGrp="1"/>
          </p:cNvSpPr>
          <p:nvPr>
            <p:ph type="body" idx="14" hasCustomPrompt="1"/>
          </p:nvPr>
        </p:nvSpPr>
        <p:spPr>
          <a:xfrm>
            <a:off x="637536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0" name="Titel 12">
            <a:extLst>
              <a:ext uri="{FF2B5EF4-FFF2-40B4-BE49-F238E27FC236}">
                <a16:creationId xmlns:a16="http://schemas.microsoft.com/office/drawing/2014/main" id="{D652EB84-9315-4590-A985-8C140E73087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11" name="Gerade Verbindung 9">
            <a:extLst>
              <a:ext uri="{FF2B5EF4-FFF2-40B4-BE49-F238E27FC236}">
                <a16:creationId xmlns:a16="http://schemas.microsoft.com/office/drawing/2014/main" id="{D7923B7E-A786-4D60-8422-34056DFAB6FC}"/>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1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10" name="Foliennummernplatzhalter 5">
            <a:extLst>
              <a:ext uri="{FF2B5EF4-FFF2-40B4-BE49-F238E27FC236}">
                <a16:creationId xmlns:a16="http://schemas.microsoft.com/office/drawing/2014/main" id="{305F268D-F203-4874-8591-14057D8E03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1" name="Picture 2" descr="M:\Marketing\Debora_Schiffer\016\016_PhilFak_von_Heusinger\Debo's_Logoordner\Logo_Promince_in_Language.jpg">
            <a:extLst>
              <a:ext uri="{FF2B5EF4-FFF2-40B4-BE49-F238E27FC236}">
                <a16:creationId xmlns:a16="http://schemas.microsoft.com/office/drawing/2014/main" id="{122CA3B6-73DB-4170-9679-5B579674A4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itel 12">
            <a:extLst>
              <a:ext uri="{FF2B5EF4-FFF2-40B4-BE49-F238E27FC236}">
                <a16:creationId xmlns:a16="http://schemas.microsoft.com/office/drawing/2014/main" id="{D35F25F5-D3B3-4CEC-8BBA-EE2ABCB2E56C}"/>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7" name="Gerade Verbindung 9">
            <a:extLst>
              <a:ext uri="{FF2B5EF4-FFF2-40B4-BE49-F238E27FC236}">
                <a16:creationId xmlns:a16="http://schemas.microsoft.com/office/drawing/2014/main" id="{2BA289DD-F799-4BDD-91D7-395254BFA10B}"/>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88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7" name="Foliennummernplatzhalter 5">
            <a:extLst>
              <a:ext uri="{FF2B5EF4-FFF2-40B4-BE49-F238E27FC236}">
                <a16:creationId xmlns:a16="http://schemas.microsoft.com/office/drawing/2014/main" id="{FDF4148E-3E00-4B75-BC56-BFF46BEB5F55}"/>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9" name="Picture 2" descr="M:\Marketing\Debora_Schiffer\016\016_PhilFak_von_Heusinger\Debo's_Logoordner\Logo_Promince_in_Language.jpg">
            <a:extLst>
              <a:ext uri="{FF2B5EF4-FFF2-40B4-BE49-F238E27FC236}">
                <a16:creationId xmlns:a16="http://schemas.microsoft.com/office/drawing/2014/main" id="{26125B9F-887E-44FA-A4DB-CD18A3D8B9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Gerade Verbindung 9">
            <a:extLst>
              <a:ext uri="{FF2B5EF4-FFF2-40B4-BE49-F238E27FC236}">
                <a16:creationId xmlns:a16="http://schemas.microsoft.com/office/drawing/2014/main" id="{42210C05-0395-4E47-901D-EDE9796C7B10}"/>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2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703840"/>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50" r:id="rId4"/>
    <p:sldLayoutId id="2147483649" r:id="rId5"/>
    <p:sldLayoutId id="2147483652" r:id="rId6"/>
    <p:sldLayoutId id="2147483653" r:id="rId7"/>
    <p:sldLayoutId id="2147483654" r:id="rId8"/>
    <p:sldLayoutId id="2147483656" r:id="rId9"/>
    <p:sldLayoutId id="214748366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bschepens/mlschool-tex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jobschepens/mlschool-text"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1043-EDC4-4384-99C5-093C6AE8DF05}"/>
              </a:ext>
            </a:extLst>
          </p:cNvPr>
          <p:cNvSpPr>
            <a:spLocks noGrp="1"/>
          </p:cNvSpPr>
          <p:nvPr>
            <p:ph type="ctrTitle"/>
          </p:nvPr>
        </p:nvSpPr>
        <p:spPr>
          <a:xfrm>
            <a:off x="94472" y="548680"/>
            <a:ext cx="12000656" cy="2134800"/>
          </a:xfrm>
        </p:spPr>
        <p:txBody>
          <a:bodyPr/>
          <a:lstStyle/>
          <a:p>
            <a:r>
              <a:rPr lang="en-US" sz="1600" b="0" dirty="0">
                <a:solidFill>
                  <a:schemeClr val="tx2"/>
                </a:solidFill>
                <a:latin typeface="Consolas" panose="020B0609020204030204" pitchFamily="49" charset="0"/>
              </a:rPr>
              <a:t>Summer School</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000" b="0" dirty="0">
                <a:solidFill>
                  <a:schemeClr val="tx2"/>
                </a:solidFill>
                <a:latin typeface="Consolas" panose="020B0609020204030204" pitchFamily="49" charset="0"/>
              </a:rPr>
              <a:t>Large Language Models for Digital Humanities Research</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800" b="0" dirty="0">
                <a:solidFill>
                  <a:schemeClr val="tx2"/>
                </a:solidFill>
                <a:latin typeface="Consolas" panose="020B0609020204030204" pitchFamily="49" charset="0"/>
              </a:rPr>
              <a:t>Track 3: Using LLMs for Psycholinguistic Research</a:t>
            </a:r>
            <a:br>
              <a:rPr lang="en-US" sz="3200" b="0" dirty="0">
                <a:solidFill>
                  <a:schemeClr val="tx2"/>
                </a:solidFill>
                <a:latin typeface="Consolas" panose="020B0609020204030204" pitchFamily="49" charset="0"/>
              </a:rPr>
            </a:br>
            <a:br>
              <a:rPr lang="en-US" sz="3600" b="0" dirty="0">
                <a:solidFill>
                  <a:schemeClr val="tx2"/>
                </a:solidFill>
                <a:latin typeface="Consolas" panose="020B0609020204030204" pitchFamily="49" charset="0"/>
              </a:rPr>
            </a:br>
            <a:r>
              <a:rPr lang="en-US" sz="4000" b="0" dirty="0">
                <a:solidFill>
                  <a:schemeClr val="tx2"/>
                </a:solidFill>
                <a:latin typeface="Consolas" panose="020B0609020204030204" pitchFamily="49" charset="0"/>
              </a:rPr>
              <a:t>Part 2: Text Generation and Text Analysis</a:t>
            </a:r>
            <a:endParaRPr lang="en-US" sz="4000" b="0" dirty="0">
              <a:solidFill>
                <a:schemeClr val="tx2"/>
              </a:solidFill>
              <a:effectLst/>
              <a:latin typeface="Consolas" panose="020B0609020204030204" pitchFamily="49" charset="0"/>
            </a:endParaRPr>
          </a:p>
        </p:txBody>
      </p:sp>
      <p:sp>
        <p:nvSpPr>
          <p:cNvPr id="3" name="Untertitel 2">
            <a:extLst>
              <a:ext uri="{FF2B5EF4-FFF2-40B4-BE49-F238E27FC236}">
                <a16:creationId xmlns:a16="http://schemas.microsoft.com/office/drawing/2014/main" id="{30173C4F-4752-4C7F-9AB1-32D1171BC0C8}"/>
              </a:ext>
            </a:extLst>
          </p:cNvPr>
          <p:cNvSpPr>
            <a:spLocks noGrp="1"/>
          </p:cNvSpPr>
          <p:nvPr>
            <p:ph type="subTitle" idx="1"/>
          </p:nvPr>
        </p:nvSpPr>
        <p:spPr>
          <a:xfrm>
            <a:off x="730800" y="4005168"/>
            <a:ext cx="10728000" cy="936000"/>
          </a:xfrm>
        </p:spPr>
        <p:txBody>
          <a:bodyPr/>
          <a:lstStyle/>
          <a:p>
            <a:br>
              <a:rPr lang="de-DE" dirty="0"/>
            </a:br>
            <a:r>
              <a:rPr lang="de-DE" dirty="0"/>
              <a:t>Job Schepens</a:t>
            </a:r>
          </a:p>
          <a:p>
            <a:r>
              <a:rPr lang="de-DE" dirty="0"/>
              <a:t>job.schepens@uni.koeln.de</a:t>
            </a:r>
          </a:p>
        </p:txBody>
      </p:sp>
    </p:spTree>
    <p:extLst>
      <p:ext uri="{BB962C8B-B14F-4D97-AF65-F5344CB8AC3E}">
        <p14:creationId xmlns:p14="http://schemas.microsoft.com/office/powerpoint/2010/main" val="417547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24744"/>
            <a:ext cx="10980000" cy="4392000"/>
          </a:xfrm>
        </p:spPr>
        <p:txBody>
          <a:bodyPr/>
          <a:lstStyle/>
          <a:p>
            <a:pPr marL="0" indent="0" algn="l">
              <a:buNone/>
              <a:defRPr sz="2000"/>
            </a:pPr>
            <a:r>
              <a:rPr lang="en-US" dirty="0"/>
              <a:t>Generating </a:t>
            </a:r>
            <a:r>
              <a:rPr lang="en-US" b="1" dirty="0"/>
              <a:t>minimal pairs</a:t>
            </a:r>
          </a:p>
          <a:p>
            <a:pPr>
              <a:defRPr sz="1800"/>
            </a:pPr>
            <a:r>
              <a:rPr lang="en-US" dirty="0"/>
              <a:t>Phonological: Generating words using an </a:t>
            </a:r>
            <a:r>
              <a:rPr lang="en-US" b="1" dirty="0"/>
              <a:t>encoder model (e.g. BERT) </a:t>
            </a:r>
            <a:r>
              <a:rPr lang="en-US" dirty="0"/>
              <a:t>to control semantic plausibility and filter for similarity in onset, length, stress, tone, vowel quality, voicing, aspiration, … </a:t>
            </a:r>
          </a:p>
          <a:p>
            <a:pPr>
              <a:defRPr sz="1800"/>
            </a:pPr>
            <a:r>
              <a:rPr lang="en-US" dirty="0"/>
              <a:t>Morphological: Generation of </a:t>
            </a:r>
            <a:r>
              <a:rPr lang="en-US" b="1" dirty="0"/>
              <a:t>inflectional and derivational minimal pairs </a:t>
            </a:r>
            <a:r>
              <a:rPr lang="en-US" dirty="0"/>
              <a:t>(e.g., walk/walked, happy/happiness)</a:t>
            </a:r>
          </a:p>
          <a:p>
            <a:pPr>
              <a:defRPr sz="1800"/>
            </a:pPr>
            <a:r>
              <a:rPr lang="en-US" dirty="0"/>
              <a:t>Syntactic: Generating sentences that differ only in </a:t>
            </a:r>
            <a:r>
              <a:rPr lang="en-US" b="1" dirty="0"/>
              <a:t>target syntactic structures</a:t>
            </a:r>
            <a:endParaRPr lang="en-US" dirty="0"/>
          </a:p>
          <a:p>
            <a:pPr>
              <a:defRPr sz="1800"/>
            </a:pPr>
            <a:r>
              <a:rPr lang="en-US" dirty="0"/>
              <a:t>Cross-modal minimal pairs: Generating </a:t>
            </a:r>
            <a:r>
              <a:rPr lang="en-US" b="1" dirty="0"/>
              <a:t>text-image pairs </a:t>
            </a:r>
            <a:r>
              <a:rPr lang="en-US" dirty="0"/>
              <a:t>with controlled linguistic-visual correspondences</a:t>
            </a:r>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2</a:t>
            </a:r>
            <a:endParaRPr lang="de-DE" dirty="0"/>
          </a:p>
        </p:txBody>
      </p:sp>
      <p:pic>
        <p:nvPicPr>
          <p:cNvPr id="5" name="Picture 4">
            <a:extLst>
              <a:ext uri="{FF2B5EF4-FFF2-40B4-BE49-F238E27FC236}">
                <a16:creationId xmlns:a16="http://schemas.microsoft.com/office/drawing/2014/main" id="{9D872431-D019-4B26-85D9-0614BC56EF7D}"/>
              </a:ext>
            </a:extLst>
          </p:cNvPr>
          <p:cNvPicPr>
            <a:picLocks noChangeAspect="1"/>
          </p:cNvPicPr>
          <p:nvPr/>
        </p:nvPicPr>
        <p:blipFill rotWithShape="1">
          <a:blip r:embed="rId2"/>
          <a:srcRect t="21672"/>
          <a:stretch/>
        </p:blipFill>
        <p:spPr>
          <a:xfrm>
            <a:off x="6311695" y="3557370"/>
            <a:ext cx="5026427" cy="2749666"/>
          </a:xfrm>
          <a:prstGeom prst="rect">
            <a:avLst/>
          </a:prstGeom>
        </p:spPr>
      </p:pic>
      <p:pic>
        <p:nvPicPr>
          <p:cNvPr id="6" name="Picture 5">
            <a:extLst>
              <a:ext uri="{FF2B5EF4-FFF2-40B4-BE49-F238E27FC236}">
                <a16:creationId xmlns:a16="http://schemas.microsoft.com/office/drawing/2014/main" id="{368B6E16-3E92-4CD7-817A-419454953B57}"/>
              </a:ext>
            </a:extLst>
          </p:cNvPr>
          <p:cNvPicPr>
            <a:picLocks noChangeAspect="1"/>
          </p:cNvPicPr>
          <p:nvPr/>
        </p:nvPicPr>
        <p:blipFill rotWithShape="1">
          <a:blip r:embed="rId3"/>
          <a:srcRect t="12727"/>
          <a:stretch/>
        </p:blipFill>
        <p:spPr>
          <a:xfrm>
            <a:off x="983432" y="3557369"/>
            <a:ext cx="4757170" cy="2839015"/>
          </a:xfrm>
          <a:prstGeom prst="rect">
            <a:avLst/>
          </a:prstGeom>
        </p:spPr>
      </p:pic>
      <p:sp>
        <p:nvSpPr>
          <p:cNvPr id="10" name="Rechteck 9"/>
          <p:cNvSpPr/>
          <p:nvPr/>
        </p:nvSpPr>
        <p:spPr>
          <a:xfrm>
            <a:off x="8802026" y="0"/>
            <a:ext cx="3342646" cy="369332"/>
          </a:xfrm>
          <a:prstGeom prst="rect">
            <a:avLst/>
          </a:prstGeom>
        </p:spPr>
        <p:txBody>
          <a:bodyPr wrap="none">
            <a:spAutoFit/>
          </a:bodyPr>
          <a:lstStyle/>
          <a:p>
            <a:r>
              <a:rPr lang="en-US" dirty="0"/>
              <a:t>Vibe coded with Claude Sonnet 4 </a:t>
            </a:r>
          </a:p>
        </p:txBody>
      </p:sp>
    </p:spTree>
    <p:extLst>
      <p:ext uri="{BB962C8B-B14F-4D97-AF65-F5344CB8AC3E}">
        <p14:creationId xmlns:p14="http://schemas.microsoft.com/office/powerpoint/2010/main" val="16849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p:txBody>
          <a:bodyPr/>
          <a:lstStyle/>
          <a:p>
            <a:pPr marL="0" indent="0" algn="l">
              <a:buNone/>
              <a:defRPr sz="2000"/>
            </a:pPr>
            <a:r>
              <a:rPr lang="en-US" dirty="0"/>
              <a:t>Strengths </a:t>
            </a:r>
          </a:p>
          <a:p>
            <a:pPr lvl="1" algn="l">
              <a:defRPr sz="1800"/>
            </a:pPr>
            <a:r>
              <a:rPr lang="en-US" b="1" dirty="0"/>
              <a:t>Scalability</a:t>
            </a:r>
            <a:r>
              <a:rPr lang="en-US" dirty="0"/>
              <a:t>: Generate many stimuli</a:t>
            </a:r>
          </a:p>
          <a:p>
            <a:pPr lvl="1" algn="l">
              <a:defRPr sz="1800"/>
            </a:pPr>
            <a:r>
              <a:rPr lang="en-US" b="1" dirty="0"/>
              <a:t>Consistency and transparency</a:t>
            </a:r>
            <a:r>
              <a:rPr lang="en-US" dirty="0"/>
              <a:t>: Formalized criteria</a:t>
            </a:r>
          </a:p>
          <a:p>
            <a:pPr lvl="1" algn="l">
              <a:defRPr sz="1800"/>
            </a:pPr>
            <a:r>
              <a:rPr lang="en-US" b="1" dirty="0"/>
              <a:t>Flexibility</a:t>
            </a:r>
            <a:r>
              <a:rPr lang="en-US" dirty="0"/>
              <a:t>: Easy to regenerate with different criteria</a:t>
            </a:r>
          </a:p>
          <a:p>
            <a:pPr lvl="1" algn="l">
              <a:defRPr sz="1800"/>
            </a:pPr>
            <a:r>
              <a:rPr lang="en-US" b="1" dirty="0"/>
              <a:t>Reproducibility</a:t>
            </a:r>
            <a:r>
              <a:rPr lang="en-US" dirty="0"/>
              <a:t>: Documented and version controlled implementation</a:t>
            </a:r>
          </a:p>
          <a:p>
            <a:pPr marL="0" lvl="1" indent="0">
              <a:buNone/>
              <a:defRPr sz="1800"/>
            </a:pPr>
            <a:r>
              <a:rPr lang="en-US" dirty="0"/>
              <a:t>Weaknesses</a:t>
            </a:r>
          </a:p>
          <a:p>
            <a:pPr lvl="1">
              <a:defRPr sz="1800"/>
            </a:pPr>
            <a:r>
              <a:rPr lang="en-US" b="1" dirty="0"/>
              <a:t>Quality </a:t>
            </a:r>
            <a:r>
              <a:rPr lang="en-US" dirty="0"/>
              <a:t>: Biases due to LLM training data, fine-tuning, architecture, etc. </a:t>
            </a:r>
          </a:p>
          <a:p>
            <a:pPr lvl="1">
              <a:defRPr sz="1800"/>
            </a:pPr>
            <a:r>
              <a:rPr lang="en-US" b="1" dirty="0"/>
              <a:t>Lack of Domain Expertise</a:t>
            </a:r>
            <a:r>
              <a:rPr lang="en-US" dirty="0"/>
              <a:t>: Not trained on reasoning about specific linguistic issues</a:t>
            </a:r>
          </a:p>
          <a:p>
            <a:pPr lvl="1">
              <a:defRPr sz="1800"/>
            </a:pPr>
            <a:r>
              <a:rPr lang="en-US" b="1" dirty="0"/>
              <a:t>Reproducibility</a:t>
            </a:r>
            <a:r>
              <a:rPr lang="en-US" dirty="0"/>
              <a:t>: Due to LLM’s stochastic nature, re-generating the code likely results in different stimuli</a:t>
            </a:r>
          </a:p>
          <a:p>
            <a:pPr lvl="1">
              <a:defRPr sz="1800"/>
            </a:pPr>
            <a:r>
              <a:rPr lang="en-US" b="1" dirty="0"/>
              <a:t>Ethical Concerns</a:t>
            </a:r>
            <a:r>
              <a:rPr lang="en-US" dirty="0"/>
              <a:t>: Possibly generating harmful content</a:t>
            </a:r>
          </a:p>
          <a:p>
            <a:pPr lvl="1">
              <a:defRPr sz="1800"/>
            </a:pPr>
            <a:r>
              <a:rPr lang="en-US" b="1" dirty="0"/>
              <a:t>Verification: </a:t>
            </a:r>
            <a:r>
              <a:rPr lang="en-US" dirty="0"/>
              <a:t>Human-in-the-loop </a:t>
            </a:r>
          </a:p>
          <a:p>
            <a:pPr lvl="1">
              <a:defRPr sz="1800"/>
            </a:pPr>
            <a:r>
              <a:rPr lang="en-US" b="1" dirty="0"/>
              <a:t>Black Box: </a:t>
            </a:r>
            <a:r>
              <a:rPr lang="en-US" dirty="0"/>
              <a:t>No mechanistic interpretation possible</a:t>
            </a:r>
            <a:endParaRPr lang="en-US" b="1"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de-DE" dirty="0"/>
              <a:t>Interim Summary: LLMs </a:t>
            </a:r>
            <a:r>
              <a:rPr lang="de-DE" dirty="0" err="1"/>
              <a:t>for</a:t>
            </a:r>
            <a:r>
              <a:rPr lang="de-DE" dirty="0"/>
              <a:t> </a:t>
            </a:r>
            <a:r>
              <a:rPr lang="de-DE" dirty="0" err="1"/>
              <a:t>stimulus</a:t>
            </a:r>
            <a:r>
              <a:rPr lang="de-DE" dirty="0"/>
              <a:t> </a:t>
            </a:r>
            <a:r>
              <a:rPr lang="de-DE" dirty="0" err="1"/>
              <a:t>generation</a:t>
            </a:r>
            <a:endParaRPr lang="de-DE" dirty="0"/>
          </a:p>
        </p:txBody>
      </p:sp>
    </p:spTree>
    <p:extLst>
      <p:ext uri="{BB962C8B-B14F-4D97-AF65-F5344CB8AC3E}">
        <p14:creationId xmlns:p14="http://schemas.microsoft.com/office/powerpoint/2010/main" val="121477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l="50000" t="4658"/>
          <a:stretch/>
        </p:blipFill>
        <p:spPr>
          <a:xfrm>
            <a:off x="6816080" y="1861309"/>
            <a:ext cx="4819255" cy="3799939"/>
          </a:xfrm>
          <a:prstGeom prst="rect">
            <a:avLst/>
          </a:prstGeom>
          <a:noFill/>
        </p:spPr>
      </p:pic>
      <p:sp>
        <p:nvSpPr>
          <p:cNvPr id="2" name="Inhaltsplatzhalter 1"/>
          <p:cNvSpPr>
            <a:spLocks noGrp="1"/>
          </p:cNvSpPr>
          <p:nvPr>
            <p:ph sz="half" idx="1"/>
          </p:nvPr>
        </p:nvSpPr>
        <p:spPr>
          <a:xfrm>
            <a:off x="606000" y="1556794"/>
            <a:ext cx="5850040" cy="4392000"/>
          </a:xfrm>
        </p:spPr>
        <p:txBody>
          <a:bodyPr/>
          <a:lstStyle/>
          <a:p>
            <a:pPr hangingPunct="0">
              <a:spcBef>
                <a:spcPts val="1200"/>
              </a:spcBef>
              <a:defRPr sz="1700"/>
            </a:pPr>
            <a:r>
              <a:rPr lang="en-US" sz="1800" kern="0" dirty="0">
                <a:solidFill>
                  <a:srgbClr val="000000"/>
                </a:solidFill>
                <a:cs typeface="Arial"/>
                <a:sym typeface="Arial"/>
              </a:rPr>
              <a:t>Word frequency is a strong behavioral correlate in visual word recognition paradigms</a:t>
            </a:r>
          </a:p>
          <a:p>
            <a:pPr hangingPunct="0">
              <a:spcBef>
                <a:spcPts val="1200"/>
              </a:spcBef>
              <a:defRPr sz="1700"/>
            </a:pPr>
            <a:r>
              <a:rPr lang="en-US" sz="1800" dirty="0"/>
              <a:t>Word frequency: counting word occurrences in a corpus </a:t>
            </a:r>
          </a:p>
          <a:p>
            <a:pPr hangingPunct="0">
              <a:spcBef>
                <a:spcPts val="1200"/>
              </a:spcBef>
              <a:defRPr sz="1700"/>
            </a:pPr>
            <a:r>
              <a:rPr lang="en-US" sz="1800" kern="0" dirty="0">
                <a:solidFill>
                  <a:srgbClr val="000000"/>
                </a:solidFill>
                <a:cs typeface="Arial"/>
                <a:sym typeface="Arial"/>
              </a:rPr>
              <a:t>Corpora used for estimating word frequency are based on text from: </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Books, Newspapers </a:t>
            </a:r>
            <a:r>
              <a:rPr lang="en-US" kern="0" dirty="0">
                <a:solidFill>
                  <a:schemeClr val="bg1">
                    <a:lumMod val="50000"/>
                  </a:schemeClr>
                </a:solidFill>
                <a:cs typeface="Arial"/>
                <a:sym typeface="Arial"/>
              </a:rPr>
              <a:t>DWDS, Heisters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Subtitles </a:t>
            </a:r>
            <a:r>
              <a:rPr lang="en-US" kern="0" dirty="0">
                <a:solidFill>
                  <a:schemeClr val="bg1">
                    <a:lumMod val="50000"/>
                  </a:schemeClr>
                </a:solidFill>
                <a:cs typeface="Arial"/>
                <a:sym typeface="Arial"/>
              </a:rPr>
              <a:t>SUBTLEX, </a:t>
            </a:r>
            <a:r>
              <a:rPr lang="en-US" kern="0" dirty="0" err="1">
                <a:solidFill>
                  <a:schemeClr val="bg1">
                    <a:lumMod val="50000"/>
                  </a:schemeClr>
                </a:solidFill>
                <a:cs typeface="Arial"/>
                <a:sym typeface="Arial"/>
              </a:rPr>
              <a:t>Brysbaert</a:t>
            </a:r>
            <a:r>
              <a:rPr lang="en-US" kern="0" dirty="0">
                <a:solidFill>
                  <a:schemeClr val="bg1">
                    <a:lumMod val="50000"/>
                  </a:schemeClr>
                </a:solidFill>
                <a:cs typeface="Arial"/>
                <a:sym typeface="Arial"/>
              </a:rPr>
              <a:t>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German children’s books </a:t>
            </a:r>
            <a:r>
              <a:rPr lang="en-US" kern="0" dirty="0" err="1">
                <a:solidFill>
                  <a:schemeClr val="bg1">
                    <a:lumMod val="50000"/>
                  </a:schemeClr>
                </a:solidFill>
                <a:cs typeface="Arial"/>
                <a:sym typeface="Arial"/>
              </a:rPr>
              <a:t>childLex</a:t>
            </a:r>
            <a:r>
              <a:rPr lang="en-US" kern="0" dirty="0">
                <a:solidFill>
                  <a:schemeClr val="bg1">
                    <a:lumMod val="50000"/>
                  </a:schemeClr>
                </a:solidFill>
                <a:cs typeface="Arial"/>
                <a:sym typeface="Arial"/>
              </a:rPr>
              <a:t>, Schroeder et al. 2015</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Text generated by LLMs? </a:t>
            </a:r>
            <a:r>
              <a:rPr lang="en-US" kern="0" dirty="0">
                <a:solidFill>
                  <a:schemeClr val="bg1">
                    <a:lumMod val="50000"/>
                  </a:schemeClr>
                </a:solidFill>
                <a:cs typeface="Arial"/>
                <a:sym typeface="Arial"/>
              </a:rPr>
              <a:t>Schepens et al., </a:t>
            </a:r>
            <a:r>
              <a:rPr lang="en-US" kern="0" dirty="0" err="1">
                <a:solidFill>
                  <a:schemeClr val="bg1">
                    <a:lumMod val="50000"/>
                  </a:schemeClr>
                </a:solidFill>
                <a:cs typeface="Arial"/>
                <a:sym typeface="Arial"/>
              </a:rPr>
              <a:t>PsyArXiv</a:t>
            </a:r>
            <a:endParaRPr lang="en-US" kern="0" dirty="0">
              <a:solidFill>
                <a:schemeClr val="bg1">
                  <a:lumMod val="50000"/>
                </a:schemeClr>
              </a:solidFill>
              <a:cs typeface="Arial"/>
              <a:sym typeface="Arial"/>
            </a:endParaRPr>
          </a:p>
        </p:txBody>
      </p:sp>
      <p:sp>
        <p:nvSpPr>
          <p:cNvPr id="3" name="Titel 2"/>
          <p:cNvSpPr>
            <a:spLocks noGrp="1"/>
          </p:cNvSpPr>
          <p:nvPr>
            <p:ph type="title"/>
          </p:nvPr>
        </p:nvSpPr>
        <p:spPr/>
        <p:txBody>
          <a:bodyPr/>
          <a:lstStyle/>
          <a:p>
            <a:r>
              <a:rPr lang="en-US" dirty="0"/>
              <a:t>Building linguistic corpora for word frequency estimation</a:t>
            </a:r>
            <a:br>
              <a:rPr lang="en-US" dirty="0"/>
            </a:br>
            <a:endParaRPr lang="en-US" dirty="0"/>
          </a:p>
        </p:txBody>
      </p:sp>
      <p:pic>
        <p:nvPicPr>
          <p:cNvPr id="7" name="Grafik 6"/>
          <p:cNvPicPr>
            <a:picLocks noChangeAspect="1"/>
          </p:cNvPicPr>
          <p:nvPr/>
        </p:nvPicPr>
        <p:blipFill>
          <a:blip r:embed="rId4"/>
          <a:stretch>
            <a:fillRect/>
          </a:stretch>
        </p:blipFill>
        <p:spPr>
          <a:xfrm>
            <a:off x="7732856" y="5634299"/>
            <a:ext cx="4065777" cy="1095116"/>
          </a:xfrm>
          <a:prstGeom prst="rect">
            <a:avLst/>
          </a:prstGeom>
        </p:spPr>
      </p:pic>
      <p:pic>
        <p:nvPicPr>
          <p:cNvPr id="4" name="Grafik 3"/>
          <p:cNvPicPr>
            <a:picLocks noChangeAspect="1"/>
          </p:cNvPicPr>
          <p:nvPr/>
        </p:nvPicPr>
        <p:blipFill>
          <a:blip r:embed="rId5"/>
          <a:stretch>
            <a:fillRect/>
          </a:stretch>
        </p:blipFill>
        <p:spPr>
          <a:xfrm>
            <a:off x="10170010" y="2132856"/>
            <a:ext cx="1974662" cy="792088"/>
          </a:xfrm>
          <a:prstGeom prst="rect">
            <a:avLst/>
          </a:prstGeom>
        </p:spPr>
      </p:pic>
    </p:spTree>
    <p:extLst>
      <p:ext uri="{BB962C8B-B14F-4D97-AF65-F5344CB8AC3E}">
        <p14:creationId xmlns:p14="http://schemas.microsoft.com/office/powerpoint/2010/main" val="387900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79376" y="1334305"/>
            <a:ext cx="11746400" cy="4167393"/>
          </a:xfrm>
        </p:spPr>
        <p:txBody>
          <a:bodyPr>
            <a:normAutofit/>
          </a:bodyPr>
          <a:lstStyle/>
          <a:p>
            <a:pPr marL="0" indent="0">
              <a:buNone/>
            </a:pPr>
            <a:r>
              <a:rPr lang="en-US" dirty="0"/>
              <a:t>Aim 1: </a:t>
            </a:r>
            <a:r>
              <a:rPr lang="en-US" b="1" dirty="0"/>
              <a:t>Compare word frequency </a:t>
            </a:r>
            <a:r>
              <a:rPr lang="en-US" dirty="0"/>
              <a:t>based on text generated by LLMs vs. text written by humans. </a:t>
            </a:r>
          </a:p>
          <a:p>
            <a:pPr marL="285750" indent="-285750">
              <a:buFont typeface="Wingdings" panose="05000000000000000000" pitchFamily="2" charset="2"/>
              <a:buChar char="à"/>
            </a:pPr>
            <a:r>
              <a:rPr lang="en-US" dirty="0"/>
              <a:t>Human text: ~10 million words in existing corpus of children’s books (</a:t>
            </a:r>
            <a:r>
              <a:rPr lang="en-US" b="1" dirty="0" err="1"/>
              <a:t>ChildLEX</a:t>
            </a:r>
            <a:r>
              <a:rPr lang="en-US" dirty="0"/>
              <a:t>; Schroeder et al., 2015)</a:t>
            </a:r>
          </a:p>
          <a:p>
            <a:pPr marL="285750" indent="-285750">
              <a:buFont typeface="Wingdings" panose="05000000000000000000" pitchFamily="2" charset="2"/>
              <a:buChar char="à"/>
            </a:pPr>
            <a:r>
              <a:rPr lang="en-US" dirty="0"/>
              <a:t>Measures: correlation, number and percentage of shared words, lexical richness, </a:t>
            </a:r>
            <a:r>
              <a:rPr lang="en-US" dirty="0" err="1"/>
              <a:t>Zipfs</a:t>
            </a:r>
            <a:r>
              <a:rPr lang="en-US" dirty="0"/>
              <a:t> law, etc. </a:t>
            </a:r>
          </a:p>
          <a:p>
            <a:pPr marL="285750" indent="-285750">
              <a:buFont typeface="Wingdings" panose="05000000000000000000" pitchFamily="2" charset="2"/>
              <a:buChar char="à"/>
            </a:pPr>
            <a:endParaRPr lang="en-US" dirty="0"/>
          </a:p>
          <a:p>
            <a:pPr marL="0" indent="0">
              <a:buNone/>
            </a:pPr>
            <a:r>
              <a:rPr lang="en-US" dirty="0"/>
              <a:t>Aim 2: </a:t>
            </a:r>
            <a:r>
              <a:rPr lang="en-US" b="1" dirty="0"/>
              <a:t>Compare the estimated word frequency effect </a:t>
            </a:r>
            <a:r>
              <a:rPr lang="en-US" dirty="0"/>
              <a:t>on response times for LLM vs </a:t>
            </a:r>
            <a:r>
              <a:rPr lang="en-US" dirty="0" err="1"/>
              <a:t>childLex</a:t>
            </a:r>
            <a:r>
              <a:rPr lang="en-US" dirty="0"/>
              <a:t> word frequency</a:t>
            </a:r>
          </a:p>
          <a:p>
            <a:pPr marL="285750" indent="-285750">
              <a:buFont typeface="Wingdings" panose="05000000000000000000" pitchFamily="2" charset="2"/>
              <a:buChar char="à"/>
            </a:pPr>
            <a:r>
              <a:rPr lang="en-US" dirty="0"/>
              <a:t>Lexical decision response times for grade 1-6 and young and old adults (</a:t>
            </a:r>
            <a:r>
              <a:rPr lang="en-US" b="1" dirty="0" err="1"/>
              <a:t>DeveL</a:t>
            </a:r>
            <a:r>
              <a:rPr lang="en-US" dirty="0"/>
              <a:t>; </a:t>
            </a:r>
            <a:r>
              <a:rPr lang="en-US" dirty="0" err="1"/>
              <a:t>Schröter</a:t>
            </a:r>
            <a:r>
              <a:rPr lang="en-US" dirty="0"/>
              <a:t> &amp; Schroeder, 2017)</a:t>
            </a:r>
          </a:p>
          <a:p>
            <a:pPr marL="285750" indent="-285750">
              <a:buFont typeface="Wingdings" panose="05000000000000000000" pitchFamily="2" charset="2"/>
              <a:buChar char="à"/>
            </a:pPr>
            <a:r>
              <a:rPr lang="en-US" dirty="0"/>
              <a:t>Measures: Improvement in model fit (AIC) of linear regression models, control for </a:t>
            </a:r>
            <a:r>
              <a:rPr lang="en-US" dirty="0" err="1"/>
              <a:t>AoA</a:t>
            </a:r>
            <a:r>
              <a:rPr lang="en-US" dirty="0"/>
              <a:t>, OLD20, word length</a:t>
            </a:r>
          </a:p>
          <a:p>
            <a:pPr marL="285750" indent="-285750">
              <a:buFont typeface="Wingdings" panose="05000000000000000000" pitchFamily="2" charset="2"/>
              <a:buChar char="à"/>
            </a:pPr>
            <a:endParaRPr lang="en-US" dirty="0"/>
          </a:p>
          <a:p>
            <a:endParaRPr lang="en-US" dirty="0"/>
          </a:p>
        </p:txBody>
      </p:sp>
      <p:sp>
        <p:nvSpPr>
          <p:cNvPr id="296" name="Research question"/>
          <p:cNvSpPr txBox="1">
            <a:spLocks noGrp="1"/>
          </p:cNvSpPr>
          <p:nvPr>
            <p:ph type="title"/>
          </p:nvPr>
        </p:nvSpPr>
        <p:spPr>
          <a:xfrm>
            <a:off x="686305" y="491059"/>
            <a:ext cx="10954833" cy="469524"/>
          </a:xfrm>
          <a:prstGeom prst="rect">
            <a:avLst/>
          </a:prstGeom>
        </p:spPr>
        <p:txBody>
          <a:bodyPr/>
          <a:lstStyle/>
          <a:p>
            <a:r>
              <a:rPr lang="en-US" dirty="0"/>
              <a:t>Two aims</a:t>
            </a:r>
            <a:endParaRPr dirty="0"/>
          </a:p>
        </p:txBody>
      </p:sp>
    </p:spTree>
    <p:extLst>
      <p:ext uri="{BB962C8B-B14F-4D97-AF65-F5344CB8AC3E}">
        <p14:creationId xmlns:p14="http://schemas.microsoft.com/office/powerpoint/2010/main" val="264821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endParaRPr lang="en-US" dirty="0"/>
          </a:p>
        </p:txBody>
      </p:sp>
      <p:sp>
        <p:nvSpPr>
          <p:cNvPr id="3" name="Titel 2"/>
          <p:cNvSpPr>
            <a:spLocks noGrp="1"/>
          </p:cNvSpPr>
          <p:nvPr>
            <p:ph type="title"/>
          </p:nvPr>
        </p:nvSpPr>
        <p:spPr>
          <a:xfrm>
            <a:off x="686305" y="376758"/>
            <a:ext cx="10954833" cy="1215633"/>
          </a:xfrm>
        </p:spPr>
        <p:txBody>
          <a:bodyPr/>
          <a:lstStyle/>
          <a:p>
            <a:r>
              <a:rPr lang="en-US" dirty="0"/>
              <a:t>Generating 9 corpora (“conditions”)</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2246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r>
              <a:rPr lang="en-US" sz="1800" dirty="0"/>
              <a:t>1 corpus: GPT 3.5</a:t>
            </a:r>
          </a:p>
          <a:p>
            <a:pPr marL="342900" indent="-342900">
              <a:buFont typeface="+mj-lt"/>
              <a:buAutoNum type="arabicPeriod"/>
            </a:pPr>
            <a:r>
              <a:rPr lang="en-US" sz="1800" dirty="0"/>
              <a:t>2x2 corpora: 2 temperatures (low, high) and 2 target audiences (child-directed, adult-directed prompt)</a:t>
            </a:r>
          </a:p>
          <a:p>
            <a:pPr marL="342900" indent="-342900">
              <a:buFont typeface="+mj-lt"/>
              <a:buAutoNum type="arabicPeriod"/>
            </a:pPr>
            <a:r>
              <a:rPr lang="en-US" sz="1800" dirty="0"/>
              <a:t>2x2 corpora: 2 open weight models (</a:t>
            </a:r>
            <a:r>
              <a:rPr lang="en-US" sz="1800" dirty="0" err="1"/>
              <a:t>DeepSeek</a:t>
            </a:r>
            <a:r>
              <a:rPr lang="en-US" sz="1800" dirty="0"/>
              <a:t> V1, Llama 3.3 70B) and 2 text lengths (short, long)</a:t>
            </a:r>
          </a:p>
          <a:p>
            <a:pPr marL="342900" indent="-342900">
              <a:buFont typeface="+mj-lt"/>
              <a:buAutoNum type="arabicPeriod"/>
            </a:pPr>
            <a:endParaRPr lang="en-US" sz="1800" dirty="0"/>
          </a:p>
        </p:txBody>
      </p:sp>
      <p:sp>
        <p:nvSpPr>
          <p:cNvPr id="3" name="Titel 2"/>
          <p:cNvSpPr>
            <a:spLocks noGrp="1"/>
          </p:cNvSpPr>
          <p:nvPr>
            <p:ph type="title"/>
          </p:nvPr>
        </p:nvSpPr>
        <p:spPr>
          <a:xfrm>
            <a:off x="686305" y="376758"/>
            <a:ext cx="10954833" cy="1215633"/>
          </a:xfrm>
        </p:spPr>
        <p:txBody>
          <a:bodyPr/>
          <a:lstStyle/>
          <a:p>
            <a:r>
              <a:rPr lang="en-US" dirty="0"/>
              <a:t>Generating 9 corpora</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6858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2"/>
            <a:ext cx="11025404" cy="5300490"/>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Das rote Phantom </a:t>
            </a:r>
          </a:p>
          <a:p>
            <a:pPr marL="0" indent="0" algn="just" defTabSz="868680">
              <a:spcBef>
                <a:spcPts val="1100"/>
              </a:spcBef>
              <a:buNone/>
              <a:defRPr sz="1615"/>
            </a:pPr>
            <a:r>
              <a:rPr lang="de-DE" sz="1700" dirty="0"/>
              <a:t>Es war einmal ein kleiner </a:t>
            </a:r>
            <a:r>
              <a:rPr lang="de-DE" sz="1700" b="1" dirty="0"/>
              <a:t>Junge namens Max</a:t>
            </a:r>
            <a:r>
              <a:rPr lang="de-DE" sz="1700" dirty="0"/>
              <a:t>. Max war sieben Jahre alt und lebte in einer kleinen Stadt am Rande des Waldes. Er liebte es, draußen zu spielen und </a:t>
            </a:r>
            <a:r>
              <a:rPr lang="de-DE" sz="1700" b="1" dirty="0"/>
              <a:t>Abenteuer </a:t>
            </a:r>
            <a:r>
              <a:rPr lang="de-DE" sz="1700" dirty="0"/>
              <a:t>zu erleben.</a:t>
            </a:r>
          </a:p>
          <a:p>
            <a:pPr marL="0" indent="0" algn="just" defTabSz="868680">
              <a:spcBef>
                <a:spcPts val="1100"/>
              </a:spcBef>
              <a:buNone/>
              <a:defRPr sz="1615"/>
            </a:pPr>
            <a:r>
              <a:rPr lang="de-DE" sz="1700" dirty="0"/>
              <a:t>Eines Tages, als Max im Wald spielte, hörte er ein seltsames Geräusch. Es war ein leises Knurren, das immer lauter wurde. Max drehte sich um und sah ein rotes Phantom auf ihn zukommen. Es hatte riesige Augen und scharfe Krallen.</a:t>
            </a:r>
          </a:p>
          <a:p>
            <a:pPr marL="0" indent="0" algn="just" defTabSz="868680">
              <a:spcBef>
                <a:spcPts val="1100"/>
              </a:spcBef>
              <a:buNone/>
              <a:defRPr sz="1615"/>
            </a:pPr>
            <a:r>
              <a:rPr lang="de-DE" sz="1700" dirty="0"/>
              <a:t>Max war zuerst erschrocken, aber dann erkannte er, dass das rote Phantom nur ein kleiner Hund war. Der Hund war verängstigt und hungrig. Max beschloss, ihm zu helfen.</a:t>
            </a:r>
          </a:p>
          <a:p>
            <a:pPr marL="0" indent="0" algn="just" defTabSz="868680">
              <a:spcBef>
                <a:spcPts val="1100"/>
              </a:spcBef>
              <a:buNone/>
              <a:defRPr sz="1615"/>
            </a:pPr>
            <a:br>
              <a:rPr lang="de-DE" sz="1700" dirty="0"/>
            </a:br>
            <a:br>
              <a:rPr lang="de-DE" sz="1700" dirty="0"/>
            </a:br>
            <a:endParaRPr lang="de-DE" sz="1700"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(GPT 3.5)</a:t>
            </a:r>
            <a:endParaRPr dirty="0"/>
          </a:p>
        </p:txBody>
      </p:sp>
      <p:pic>
        <p:nvPicPr>
          <p:cNvPr id="4" name="Grafik 3"/>
          <p:cNvPicPr>
            <a:picLocks noChangeAspect="1"/>
          </p:cNvPicPr>
          <p:nvPr/>
        </p:nvPicPr>
        <p:blipFill>
          <a:blip r:embed="rId3"/>
          <a:stretch>
            <a:fillRect/>
          </a:stretch>
        </p:blipFill>
        <p:spPr>
          <a:xfrm>
            <a:off x="9712945" y="3389081"/>
            <a:ext cx="2215703" cy="3280279"/>
          </a:xfrm>
          <a:prstGeom prst="rect">
            <a:avLst/>
          </a:prstGeom>
        </p:spPr>
      </p:pic>
      <p:sp>
        <p:nvSpPr>
          <p:cNvPr id="3" name="TextBox 2">
            <a:extLst>
              <a:ext uri="{FF2B5EF4-FFF2-40B4-BE49-F238E27FC236}">
                <a16:creationId xmlns:a16="http://schemas.microsoft.com/office/drawing/2014/main" id="{BB2B0051-DC6E-B9B5-A648-252AB6DDDC34}"/>
              </a:ext>
            </a:extLst>
          </p:cNvPr>
          <p:cNvSpPr txBox="1"/>
          <p:nvPr/>
        </p:nvSpPr>
        <p:spPr>
          <a:xfrm>
            <a:off x="686305" y="3667926"/>
            <a:ext cx="7937840" cy="272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spcAft>
                <a:spcPts val="1100"/>
              </a:spcAft>
              <a:buNone/>
            </a:pPr>
            <a:r>
              <a:rPr lang="de-DE" sz="1700" b="1" dirty="0"/>
              <a:t>Klappentext</a:t>
            </a:r>
          </a:p>
          <a:p>
            <a:pPr algn="just">
              <a:spcAft>
                <a:spcPts val="1100"/>
              </a:spcAft>
              <a:buNone/>
            </a:pPr>
            <a:r>
              <a:rPr lang="de-DE" sz="1700" dirty="0"/>
              <a:t>Kim, Franzi und Marie sind Die drei !!!. Mutig und clever ermitteln die drei Freundinnen und sind jedem Fall gewachsen. </a:t>
            </a:r>
          </a:p>
          <a:p>
            <a:pPr algn="just">
              <a:spcAft>
                <a:spcPts val="1100"/>
              </a:spcAft>
            </a:pPr>
            <a:r>
              <a:rPr lang="de-DE" sz="1700" dirty="0"/>
              <a:t>Ein Phantom geht um! Nachts stellt ein </a:t>
            </a:r>
            <a:r>
              <a:rPr lang="de-DE" sz="1700" b="1" dirty="0"/>
              <a:t>vermummter Motorradfahrer </a:t>
            </a:r>
            <a:r>
              <a:rPr lang="de-DE" sz="1700" dirty="0"/>
              <a:t>auf seiner roten Maschine Verbrecher und vereitelt ihre Straftaten. Als ein dreister Dieb Franzis Rucksack klaut, ist das rote Phantom sofort zu Stelle. Der Ehrgeiz der drei Detektivinnen ist geweckt – wer ist das rote Phantom? Bei einer wilden Verfolgungsjagd durch die Nacht kommen Kim, Franzi und Marie hinter das Geheimnis und erleben eine erstaunliche Überraschung. </a:t>
            </a:r>
          </a:p>
        </p:txBody>
      </p:sp>
    </p:spTree>
    <p:extLst>
      <p:ext uri="{BB962C8B-B14F-4D97-AF65-F5344CB8AC3E}">
        <p14:creationId xmlns:p14="http://schemas.microsoft.com/office/powerpoint/2010/main" val="103383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1"/>
            <a:ext cx="11025404" cy="5611007"/>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Mein erster Schultag und der Eisbär-Schreck</a:t>
            </a:r>
          </a:p>
          <a:p>
            <a:pPr marL="0" indent="0" algn="just" defTabSz="868680">
              <a:spcBef>
                <a:spcPts val="1100"/>
              </a:spcBef>
              <a:buNone/>
              <a:defRPr sz="1615"/>
            </a:pPr>
            <a:r>
              <a:rPr lang="de-DE" sz="1700" dirty="0"/>
              <a:t>Es war ein sonniger Morgen im September. Ich, Tim, war so aufgeregt, dass ich heute meinen ersten Schultag hatte. Meine Mutter half mir, mein neues Schulranzen zu packen, und mein Vater machte mir ein leckeres Frühstück.</a:t>
            </a:r>
          </a:p>
          <a:p>
            <a:pPr marL="0" indent="0" algn="just" defTabSz="868680">
              <a:spcBef>
                <a:spcPts val="1100"/>
              </a:spcBef>
              <a:buNone/>
              <a:defRPr sz="1615"/>
            </a:pPr>
            <a:r>
              <a:rPr lang="de-DE" sz="1700" dirty="0"/>
              <a:t>Als wir zur Schule kamen, sah ich viele neue Gesichter. Ich fühlte mich ein bisschen schüchtern, aber meine Mutter gab mir einen großen Kuss und sagte: "Alles wird gut, Tim. Du wirst viele neue Freunde finden."</a:t>
            </a:r>
          </a:p>
          <a:p>
            <a:pPr marL="0" indent="0" algn="just" defTabSz="868680">
              <a:spcBef>
                <a:spcPts val="1100"/>
              </a:spcBef>
              <a:buNone/>
              <a:defRPr sz="1615"/>
            </a:pPr>
            <a:r>
              <a:rPr lang="de-DE" sz="1700" dirty="0"/>
              <a:t>Ich ging in meine Klasse und sah, dass alle anderen Kinder auch ein bisschen nervös waren. Unser Lehrer, Herr Müller, stellte sich vor und erzählte uns, dass wir heute viele spannende Dinge lernen würden.</a:t>
            </a:r>
          </a:p>
          <a:p>
            <a:pPr marL="0" indent="0" algn="just" defTabSz="868680">
              <a:spcBef>
                <a:spcPts val="1100"/>
              </a:spcBef>
              <a:buNone/>
              <a:defRPr sz="1615"/>
            </a:pPr>
            <a:endParaRPr lang="de-DE" sz="1700" b="1"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(Llama 3.3 70B)</a:t>
            </a:r>
            <a:endParaRPr dirty="0"/>
          </a:p>
        </p:txBody>
      </p:sp>
      <p:pic>
        <p:nvPicPr>
          <p:cNvPr id="3" name="Grafik 2"/>
          <p:cNvPicPr>
            <a:picLocks noChangeAspect="1"/>
          </p:cNvPicPr>
          <p:nvPr/>
        </p:nvPicPr>
        <p:blipFill>
          <a:blip r:embed="rId3"/>
          <a:stretch>
            <a:fillRect/>
          </a:stretch>
        </p:blipFill>
        <p:spPr>
          <a:xfrm>
            <a:off x="9474924" y="3360331"/>
            <a:ext cx="2525732" cy="3381037"/>
          </a:xfrm>
          <a:prstGeom prst="rect">
            <a:avLst/>
          </a:prstGeom>
        </p:spPr>
      </p:pic>
      <p:sp>
        <p:nvSpPr>
          <p:cNvPr id="6" name="TextBox 5">
            <a:extLst>
              <a:ext uri="{FF2B5EF4-FFF2-40B4-BE49-F238E27FC236}">
                <a16:creationId xmlns:a16="http://schemas.microsoft.com/office/drawing/2014/main" id="{394B0309-04F8-4190-B5DB-B752CBE6C669}"/>
              </a:ext>
            </a:extLst>
          </p:cNvPr>
          <p:cNvSpPr txBox="1"/>
          <p:nvPr/>
        </p:nvSpPr>
        <p:spPr>
          <a:xfrm>
            <a:off x="664575" y="3429000"/>
            <a:ext cx="8521401" cy="3413755"/>
          </a:xfrm>
          <a:prstGeom prst="rect">
            <a:avLst/>
          </a:prstGeom>
          <a:noFill/>
        </p:spPr>
        <p:txBody>
          <a:bodyPr wrap="square">
            <a:spAutoFit/>
          </a:bodyPr>
          <a:lstStyle/>
          <a:p>
            <a:pPr marL="0" indent="0" algn="just" defTabSz="868680">
              <a:spcBef>
                <a:spcPts val="1100"/>
              </a:spcBef>
              <a:buNone/>
              <a:defRPr sz="1615"/>
            </a:pPr>
            <a:r>
              <a:rPr lang="de-DE" sz="1700" b="1" dirty="0"/>
              <a:t>Klappentext </a:t>
            </a:r>
          </a:p>
          <a:p>
            <a:pPr marL="0" indent="0" algn="just" defTabSz="868680">
              <a:spcBef>
                <a:spcPts val="1100"/>
              </a:spcBef>
              <a:buNone/>
              <a:defRPr sz="1615"/>
            </a:pPr>
            <a:r>
              <a:rPr lang="de-DE" sz="1700" dirty="0"/>
              <a:t>Ein fröhliches Mut-mach-Buch für den ersten Schultag</a:t>
            </a:r>
          </a:p>
          <a:p>
            <a:pPr marL="0" indent="0" algn="just" defTabSz="868680">
              <a:spcBef>
                <a:spcPts val="1100"/>
              </a:spcBef>
              <a:buNone/>
              <a:defRPr sz="1615"/>
            </a:pPr>
            <a:r>
              <a:rPr lang="de-DE" sz="1700" dirty="0"/>
              <a:t>Ben freut sich riesig: Endlich kommt er in die Schule! Aber er hat auch ganz schön Lampenfieber, schließlich wird nach den Ferien alles anders sein: Er muss Plüscheisbärin Sardine zum ersten Mal alleine lassen! Und was wird aus seiner Schultüte – schließlich kann Mama doch gar nicht basteln! Wie gut, dass er Florence kennenlernt, die Bens beste Freundin wird. Denn wenn man zusammen in die Schule kommt, kann gar nicht mehr viel schiefgehen ...</a:t>
            </a:r>
          </a:p>
          <a:p>
            <a:pPr marL="0" indent="0" algn="just" defTabSz="868680">
              <a:spcBef>
                <a:spcPts val="1100"/>
              </a:spcBef>
              <a:buNone/>
              <a:defRPr sz="1615"/>
            </a:pPr>
            <a:r>
              <a:rPr lang="de-DE" sz="1700" dirty="0"/>
              <a:t>• Mit farbenfrohen Illustrationen von Heike Wiechmann</a:t>
            </a:r>
          </a:p>
          <a:p>
            <a:pPr marL="0" indent="0" algn="just" defTabSz="868680">
              <a:spcBef>
                <a:spcPts val="1100"/>
              </a:spcBef>
              <a:buNone/>
              <a:defRPr sz="1615"/>
            </a:pPr>
            <a:r>
              <a:rPr lang="de-DE" sz="1700" dirty="0"/>
              <a:t>• Einfühlsame Schilderung der aufregenden Zeit vor dem ersten Schultag</a:t>
            </a:r>
          </a:p>
          <a:p>
            <a:pPr marL="0" indent="0" algn="just" defTabSz="868680">
              <a:spcBef>
                <a:spcPts val="1100"/>
              </a:spcBef>
              <a:buNone/>
              <a:defRPr sz="1615"/>
            </a:pPr>
            <a:r>
              <a:rPr lang="de-DE" sz="1700" dirty="0"/>
              <a:t>• Ein Vorlesebuch für alle, die auf den ersten Schultag warten</a:t>
            </a:r>
          </a:p>
        </p:txBody>
      </p:sp>
    </p:spTree>
    <p:extLst>
      <p:ext uri="{BB962C8B-B14F-4D97-AF65-F5344CB8AC3E}">
        <p14:creationId xmlns:p14="http://schemas.microsoft.com/office/powerpoint/2010/main" val="346568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06000" y="1341256"/>
            <a:ext cx="10980000" cy="4392000"/>
          </a:xfrm>
        </p:spPr>
        <p:txBody>
          <a:bodyPr/>
          <a:lstStyle/>
          <a:p>
            <a:pPr marL="0" indent="0">
              <a:buNone/>
            </a:pPr>
            <a:r>
              <a:rPr lang="de-DE" sz="1800" dirty="0"/>
              <a:t>Mögen wir niemals vergessen, was er uns gelehrt hat: dass die Welt voller Geheimnisse ist, die es zu entdecken gilt, und dass die wahre Stärke oft in den </a:t>
            </a:r>
            <a:r>
              <a:rPr lang="de-DE" sz="1800" dirty="0" err="1"/>
              <a:t>unerwartetsten</a:t>
            </a:r>
            <a:r>
              <a:rPr lang="de-DE" sz="1800" dirty="0"/>
              <a:t> Gestalten zu finden ist. King-Kong lebt weiter, nicht nur auf der Leinwand, sondern in unseren Herzen und in den Geschichten, die wir von Generation zu Generation weitergeben. Er bleibt ein </a:t>
            </a:r>
            <a:r>
              <a:rPr lang="de-DE" sz="1800" b="1" dirty="0"/>
              <a:t>Symbol für die ungezähmte Kraft der Natur</a:t>
            </a:r>
            <a:r>
              <a:rPr lang="de-DE" sz="1800" dirty="0"/>
              <a:t>, für die Schönheit des Unbekannten und für die unerschütterliche Entschlossenheit, die in jedem von uns schlummert. </a:t>
            </a:r>
            <a:r>
              <a:rPr lang="de-DE" sz="1800" b="1" dirty="0"/>
              <a:t>King-Kong ist mehr als nur ein Monster oder eine Kreatur </a:t>
            </a:r>
            <a:r>
              <a:rPr lang="de-DE" sz="1800" dirty="0"/>
              <a:t>– er ist ein Spiegel unserer eigenen Ängste, Träume und Sehnsüchte.  </a:t>
            </a:r>
          </a:p>
          <a:p>
            <a:pPr marL="0" indent="0">
              <a:buNone/>
            </a:pPr>
            <a:endParaRPr lang="de-DE" sz="1800" dirty="0"/>
          </a:p>
          <a:p>
            <a:pPr marL="0" indent="0">
              <a:buNone/>
            </a:pPr>
            <a:r>
              <a:rPr lang="de-DE" sz="1800" dirty="0"/>
              <a:t>In einer Welt, die oft von Rationalität und Technologie dominiert wird, erinnert er uns daran, dass es noch Raum für das Mystische, das Unerklärliche und das Wunderbare gibt. Er zeigt uns, dass selbst in der Konfrontation mit dem Unbekannten Respekt und Mitgefühl die mächtigsten Werkzeuge sind.  </a:t>
            </a:r>
          </a:p>
          <a:p>
            <a:pPr marL="0" indent="0">
              <a:buNone/>
            </a:pPr>
            <a:endParaRPr lang="de-DE" sz="1800" dirty="0"/>
          </a:p>
          <a:p>
            <a:pPr marL="0" indent="0">
              <a:buNone/>
            </a:pPr>
            <a:r>
              <a:rPr lang="de-DE" sz="1800" dirty="0"/>
              <a:t>Mögen wir King-Kongs Erbe ehren, indem wir mutig in die unbekannten Welten unserer eigenen Leben vordringen, die Geheimnisse der Natur schützen und niemals aufhören, an die Magie zu glauben, die in jedem Winkel dieser Erde verborgen liegt. Denn solange wir uns an ihn erinnern, wird King-Kong immer bei uns sein – ein stummer Wächter, ein Freund in der Dunkelheit und ein Zeichen dafür, dass die größten Abenteuer oft dort beginnen, wo wir es am wenigsten erwarten.</a:t>
            </a:r>
            <a:endParaRPr lang="en-US" sz="1800" dirty="0"/>
          </a:p>
        </p:txBody>
      </p:sp>
      <p:sp>
        <p:nvSpPr>
          <p:cNvPr id="3" name="Titel 2"/>
          <p:cNvSpPr>
            <a:spLocks noGrp="1"/>
          </p:cNvSpPr>
          <p:nvPr>
            <p:ph type="title"/>
          </p:nvPr>
        </p:nvSpPr>
        <p:spPr>
          <a:xfrm>
            <a:off x="606000" y="332656"/>
            <a:ext cx="11322648" cy="792088"/>
          </a:xfrm>
        </p:spPr>
        <p:txBody>
          <a:bodyPr/>
          <a:lstStyle/>
          <a:p>
            <a:r>
              <a:rPr lang="en-US" dirty="0"/>
              <a:t>Example text (</a:t>
            </a:r>
            <a:r>
              <a:rPr lang="en-US" dirty="0" err="1"/>
              <a:t>DeepSeek</a:t>
            </a:r>
            <a:r>
              <a:rPr lang="en-US" dirty="0"/>
              <a:t> V3 – long-form text prompt – “ending”)</a:t>
            </a:r>
          </a:p>
        </p:txBody>
      </p:sp>
    </p:spTree>
    <p:extLst>
      <p:ext uri="{BB962C8B-B14F-4D97-AF65-F5344CB8AC3E}">
        <p14:creationId xmlns:p14="http://schemas.microsoft.com/office/powerpoint/2010/main" val="163344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8" name="Word frequency comparison"/>
          <p:cNvSpPr txBox="1">
            <a:spLocks noGrp="1"/>
          </p:cNvSpPr>
          <p:nvPr>
            <p:ph type="title"/>
          </p:nvPr>
        </p:nvSpPr>
        <p:spPr>
          <a:prstGeom prst="rect">
            <a:avLst/>
          </a:prstGeom>
        </p:spPr>
        <p:txBody>
          <a:bodyPr/>
          <a:lstStyle/>
          <a:p>
            <a:r>
              <a:rPr dirty="0"/>
              <a:t>Word frequency comparison</a:t>
            </a:r>
            <a:r>
              <a:rPr lang="en-US" dirty="0"/>
              <a:t> (</a:t>
            </a:r>
            <a:r>
              <a:rPr lang="en-US" dirty="0" err="1"/>
              <a:t>childLex</a:t>
            </a:r>
            <a:r>
              <a:rPr lang="en-US" dirty="0"/>
              <a:t> vs. GPT 3.5)</a:t>
            </a:r>
            <a:endParaRPr dirty="0"/>
          </a:p>
        </p:txBody>
      </p:sp>
      <p:pic>
        <p:nvPicPr>
          <p:cNvPr id="319" name="pasted-image.png" descr="pasted-image.png"/>
          <p:cNvPicPr>
            <a:picLocks noChangeAspect="1"/>
          </p:cNvPicPr>
          <p:nvPr/>
        </p:nvPicPr>
        <p:blipFill>
          <a:blip r:embed="rId3"/>
          <a:srcRect b="15742"/>
          <a:stretch>
            <a:fillRect/>
          </a:stretch>
        </p:blipFill>
        <p:spPr>
          <a:xfrm>
            <a:off x="3008753" y="1023827"/>
            <a:ext cx="6475067" cy="5778403"/>
          </a:xfrm>
          <a:prstGeom prst="rect">
            <a:avLst/>
          </a:prstGeom>
          <a:ln w="12700">
            <a:miter lim="400000"/>
          </a:ln>
        </p:spPr>
      </p:pic>
      <p:sp>
        <p:nvSpPr>
          <p:cNvPr id="320" name="r = .88"/>
          <p:cNvSpPr txBox="1"/>
          <p:nvPr/>
        </p:nvSpPr>
        <p:spPr>
          <a:xfrm>
            <a:off x="9185675" y="3459267"/>
            <a:ext cx="1313415" cy="523473"/>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r = .88 </a:t>
            </a:r>
          </a:p>
        </p:txBody>
      </p:sp>
    </p:spTree>
    <p:extLst>
      <p:ext uri="{BB962C8B-B14F-4D97-AF65-F5344CB8AC3E}">
        <p14:creationId xmlns:p14="http://schemas.microsoft.com/office/powerpoint/2010/main" val="112024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457200" indent="-457200">
              <a:buFont typeface="+mj-lt"/>
              <a:buAutoNum type="arabicPeriod"/>
            </a:pPr>
            <a:r>
              <a:rPr lang="en-US" dirty="0"/>
              <a:t>Current LLMs</a:t>
            </a:r>
          </a:p>
          <a:p>
            <a:pPr marL="457200" indent="-457200">
              <a:buFont typeface="+mj-lt"/>
              <a:buAutoNum type="arabicPeriod"/>
            </a:pPr>
            <a:r>
              <a:rPr lang="en-US" dirty="0"/>
              <a:t>Using LLMs for experimental stimulus generation</a:t>
            </a:r>
          </a:p>
          <a:p>
            <a:pPr marL="685800" lvl="1"/>
            <a:r>
              <a:rPr lang="en-US" dirty="0"/>
              <a:t>Two toy examples using vibe coding</a:t>
            </a:r>
          </a:p>
          <a:p>
            <a:pPr marL="457200" indent="-457200">
              <a:buFont typeface="+mj-lt"/>
              <a:buAutoNum type="arabicPeriod"/>
            </a:pPr>
            <a:r>
              <a:rPr lang="en-US" dirty="0"/>
              <a:t>Using LLMs for large-scale text generation</a:t>
            </a:r>
          </a:p>
          <a:p>
            <a:pPr marL="685800" lvl="1"/>
            <a:r>
              <a:rPr lang="en-US" dirty="0"/>
              <a:t>Schepens, </a:t>
            </a:r>
            <a:r>
              <a:rPr lang="en-US" dirty="0" err="1"/>
              <a:t>Wołoszyn</a:t>
            </a:r>
            <a:r>
              <a:rPr lang="en-US" dirty="0"/>
              <a:t>, Marx, &amp; </a:t>
            </a:r>
            <a:r>
              <a:rPr lang="en-US" dirty="0" err="1"/>
              <a:t>Gagl</a:t>
            </a:r>
            <a:r>
              <a:rPr lang="en-US" dirty="0"/>
              <a:t> (accepted July 2025, MIT Open Mind). </a:t>
            </a:r>
          </a:p>
          <a:p>
            <a:pPr marL="457200" indent="-457200">
              <a:buFont typeface="+mj-lt"/>
              <a:buAutoNum type="arabicPeriod"/>
            </a:pPr>
            <a:r>
              <a:rPr lang="en-US" dirty="0"/>
              <a:t>Practical session using python notebooks:</a:t>
            </a:r>
          </a:p>
          <a:p>
            <a:pPr lvl="1"/>
            <a:r>
              <a:rPr lang="en-US" sz="1400" b="1" dirty="0"/>
              <a:t>Experimenting with LLM-based corpus generation</a:t>
            </a:r>
          </a:p>
          <a:p>
            <a:pPr lvl="1"/>
            <a:r>
              <a:rPr lang="en-US" sz="1400" dirty="0"/>
              <a:t>Generating a large corpus</a:t>
            </a:r>
          </a:p>
          <a:p>
            <a:pPr lvl="1"/>
            <a:r>
              <a:rPr lang="en-US" sz="1400" dirty="0"/>
              <a:t>Quality check</a:t>
            </a:r>
          </a:p>
          <a:p>
            <a:pPr lvl="1"/>
            <a:r>
              <a:rPr lang="en-US" sz="1400" dirty="0"/>
              <a:t>Extracting and formatting corpus data with metadata </a:t>
            </a:r>
          </a:p>
          <a:p>
            <a:pPr lvl="1"/>
            <a:r>
              <a:rPr lang="en-US" sz="1400" dirty="0"/>
              <a:t>Merging data with behavioral data </a:t>
            </a:r>
          </a:p>
          <a:p>
            <a:pPr lvl="1"/>
            <a:r>
              <a:rPr lang="en-US" sz="1400" dirty="0"/>
              <a:t>Comparing different frequency measures </a:t>
            </a:r>
          </a:p>
          <a:p>
            <a:pPr lvl="1"/>
            <a:r>
              <a:rPr lang="en-US" sz="1400" dirty="0"/>
              <a:t>Comparing transformations </a:t>
            </a:r>
          </a:p>
          <a:p>
            <a:pPr lvl="1"/>
            <a:r>
              <a:rPr lang="en-US" sz="1400" b="1" dirty="0"/>
              <a:t>Validating predictors against human reading times</a:t>
            </a:r>
          </a:p>
          <a:p>
            <a:pPr lvl="1"/>
            <a:endParaRPr lang="en-US" sz="1400" b="1" dirty="0"/>
          </a:p>
          <a:p>
            <a:pPr marL="457200" lvl="1" indent="0">
              <a:buNone/>
            </a:pPr>
            <a:r>
              <a:rPr lang="en-US" sz="1400" b="1" dirty="0">
                <a:hlinkClick r:id="rId3"/>
              </a:rPr>
              <a:t>https://github.com/jobschepens/mlschool-text</a:t>
            </a:r>
            <a:endParaRPr lang="en-US" sz="1400" b="1" dirty="0"/>
          </a:p>
          <a:p>
            <a:pPr marL="457200" lvl="1" indent="0">
              <a:buNone/>
            </a:pPr>
            <a:endParaRPr lang="en-US" sz="1400" b="1" dirty="0"/>
          </a:p>
        </p:txBody>
      </p:sp>
      <p:sp>
        <p:nvSpPr>
          <p:cNvPr id="3" name="Titel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523251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en-US"/>
          </a:p>
        </p:txBody>
      </p:sp>
      <p:sp>
        <p:nvSpPr>
          <p:cNvPr id="7" name="Inhaltsplatzhalter 6"/>
          <p:cNvSpPr>
            <a:spLocks noGrp="1"/>
          </p:cNvSpPr>
          <p:nvPr>
            <p:ph sz="half" idx="1"/>
          </p:nvPr>
        </p:nvSpPr>
        <p:spPr>
          <a:xfrm>
            <a:off x="623392" y="1556794"/>
            <a:ext cx="10980000" cy="4392000"/>
          </a:xfrm>
        </p:spPr>
        <p:txBody>
          <a:bodyPr/>
          <a:lstStyle/>
          <a:p>
            <a:endParaRPr lang="en-US" dirty="0"/>
          </a:p>
        </p:txBody>
      </p:sp>
      <p:pic>
        <p:nvPicPr>
          <p:cNvPr id="8" name="Grafik 7"/>
          <p:cNvPicPr>
            <a:picLocks noChangeAspect="1"/>
          </p:cNvPicPr>
          <p:nvPr/>
        </p:nvPicPr>
        <p:blipFill>
          <a:blip r:embed="rId3"/>
          <a:stretch>
            <a:fillRect/>
          </a:stretch>
        </p:blipFill>
        <p:spPr>
          <a:xfrm>
            <a:off x="3413445" y="-26803"/>
            <a:ext cx="5365109" cy="6916195"/>
          </a:xfrm>
          <a:prstGeom prst="rect">
            <a:avLst/>
          </a:prstGeom>
        </p:spPr>
      </p:pic>
    </p:spTree>
    <p:extLst>
      <p:ext uri="{BB962C8B-B14F-4D97-AF65-F5344CB8AC3E}">
        <p14:creationId xmlns:p14="http://schemas.microsoft.com/office/powerpoint/2010/main" val="294644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3" name="pasted-movie.png" descr="pasted-movie.png"/>
          <p:cNvPicPr>
            <a:picLocks noChangeAspect="1"/>
          </p:cNvPicPr>
          <p:nvPr/>
        </p:nvPicPr>
        <p:blipFill>
          <a:blip r:embed="rId3"/>
          <a:srcRect b="55055"/>
          <a:stretch>
            <a:fillRect/>
          </a:stretch>
        </p:blipFill>
        <p:spPr>
          <a:xfrm>
            <a:off x="737327" y="1989328"/>
            <a:ext cx="6156000" cy="1909033"/>
          </a:xfrm>
          <a:prstGeom prst="rect">
            <a:avLst/>
          </a:prstGeom>
          <a:ln w="12700">
            <a:miter lim="400000"/>
          </a:ln>
        </p:spPr>
      </p:pic>
      <p:sp>
        <p:nvSpPr>
          <p:cNvPr id="316" name="Low Lexical richness of LLM corpus"/>
          <p:cNvSpPr txBox="1"/>
          <p:nvPr/>
        </p:nvSpPr>
        <p:spPr>
          <a:xfrm>
            <a:off x="737081" y="4127720"/>
            <a:ext cx="6156490"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Low </a:t>
            </a:r>
            <a:r>
              <a:rPr lang="en-US" kern="0" dirty="0">
                <a:latin typeface="Arial"/>
                <a:cs typeface="Arial"/>
                <a:sym typeface="Arial"/>
              </a:rPr>
              <a:t>l</a:t>
            </a:r>
            <a:r>
              <a:rPr kumimoji="0" sz="3000" b="0" i="0" u="none" strike="noStrike" kern="0" cap="none" spc="0" normalizeH="0" baseline="0" noProof="0" dirty="0" err="1">
                <a:ln>
                  <a:noFill/>
                </a:ln>
                <a:solidFill>
                  <a:srgbClr val="FFFFFF"/>
                </a:solidFill>
                <a:effectLst/>
                <a:uLnTx/>
                <a:uFillTx/>
                <a:latin typeface="Arial"/>
                <a:cs typeface="Arial"/>
                <a:sym typeface="Arial"/>
              </a:rPr>
              <a:t>exical</a:t>
            </a:r>
            <a:r>
              <a:rPr kumimoji="0" sz="3000" b="0" i="0" u="none" strike="noStrike" kern="0" cap="none" spc="0" normalizeH="0" baseline="0" noProof="0" dirty="0">
                <a:ln>
                  <a:noFill/>
                </a:ln>
                <a:solidFill>
                  <a:srgbClr val="FFFFFF"/>
                </a:solidFill>
                <a:effectLst/>
                <a:uLnTx/>
                <a:uFillTx/>
                <a:latin typeface="Arial"/>
                <a:cs typeface="Arial"/>
                <a:sym typeface="Arial"/>
              </a:rPr>
              <a:t> richness of LLM corpus </a:t>
            </a:r>
          </a:p>
        </p:txBody>
      </p:sp>
      <p:pic>
        <p:nvPicPr>
          <p:cNvPr id="5" name="Grafik 4"/>
          <p:cNvPicPr>
            <a:picLocks noChangeAspect="1"/>
          </p:cNvPicPr>
          <p:nvPr/>
        </p:nvPicPr>
        <p:blipFill>
          <a:blip r:embed="rId4"/>
          <a:stretch>
            <a:fillRect/>
          </a:stretch>
        </p:blipFill>
        <p:spPr>
          <a:xfrm>
            <a:off x="7608168" y="0"/>
            <a:ext cx="4298866" cy="5499451"/>
          </a:xfrm>
          <a:prstGeom prst="rect">
            <a:avLst/>
          </a:prstGeom>
        </p:spPr>
      </p:pic>
      <p:sp>
        <p:nvSpPr>
          <p:cNvPr id="314" name="Corpus - Comparison"/>
          <p:cNvSpPr txBox="1">
            <a:spLocks noGrp="1"/>
          </p:cNvSpPr>
          <p:nvPr>
            <p:ph type="title"/>
          </p:nvPr>
        </p:nvSpPr>
        <p:spPr>
          <a:prstGeom prst="rect">
            <a:avLst/>
          </a:prstGeom>
        </p:spPr>
        <p:txBody>
          <a:bodyPr/>
          <a:lstStyle/>
          <a:p>
            <a:r>
              <a:rPr lang="en-US" dirty="0"/>
              <a:t>Lexical richness comparison (</a:t>
            </a:r>
            <a:r>
              <a:rPr lang="en-US" dirty="0" err="1"/>
              <a:t>childLex</a:t>
            </a:r>
            <a:r>
              <a:rPr lang="en-US" dirty="0"/>
              <a:t> vs. GPT-3.5)</a:t>
            </a:r>
            <a:endParaRPr dirty="0"/>
          </a:p>
        </p:txBody>
      </p:sp>
    </p:spTree>
    <p:extLst>
      <p:ext uri="{BB962C8B-B14F-4D97-AF65-F5344CB8AC3E}">
        <p14:creationId xmlns:p14="http://schemas.microsoft.com/office/powerpoint/2010/main" val="396161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xfrm>
            <a:off x="686305" y="188640"/>
            <a:ext cx="10954833" cy="1215633"/>
          </a:xfrm>
          <a:prstGeom prst="rect">
            <a:avLst/>
          </a:prstGeom>
        </p:spPr>
        <p:txBody>
          <a:bodyPr/>
          <a:lstStyle/>
          <a:p>
            <a:r>
              <a:rPr lang="en-US" dirty="0"/>
              <a:t>All corpora: C</a:t>
            </a:r>
            <a:r>
              <a:rPr dirty="0"/>
              <a:t>orpus </a:t>
            </a:r>
            <a:r>
              <a:rPr lang="en-US" dirty="0"/>
              <a:t>c</a:t>
            </a:r>
            <a:r>
              <a:rPr dirty="0"/>
              <a:t>omparison </a:t>
            </a:r>
          </a:p>
        </p:txBody>
      </p:sp>
      <p:pic>
        <p:nvPicPr>
          <p:cNvPr id="353" name="pasted-movie.png" descr="pasted-movie.png"/>
          <p:cNvPicPr>
            <a:picLocks noChangeAspect="1"/>
          </p:cNvPicPr>
          <p:nvPr/>
        </p:nvPicPr>
        <p:blipFill>
          <a:blip r:embed="rId3"/>
          <a:srcRect t="20581" b="41872"/>
          <a:stretch>
            <a:fillRect/>
          </a:stretch>
        </p:blipFill>
        <p:spPr>
          <a:xfrm>
            <a:off x="2558475" y="2315068"/>
            <a:ext cx="8900501" cy="1597906"/>
          </a:xfrm>
          <a:prstGeom prst="rect">
            <a:avLst/>
          </a:prstGeom>
          <a:ln w="12700">
            <a:miter lim="400000"/>
          </a:ln>
        </p:spPr>
      </p:pic>
      <p:sp>
        <p:nvSpPr>
          <p:cNvPr id="354" name="Increase in lexical richness with higher LLM temperature"/>
          <p:cNvSpPr txBox="1"/>
          <p:nvPr/>
        </p:nvSpPr>
        <p:spPr>
          <a:xfrm>
            <a:off x="3320026" y="5751085"/>
            <a:ext cx="6175242" cy="1015659"/>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355" name="Rounded Rectangle"/>
          <p:cNvSpPr/>
          <p:nvPr/>
        </p:nvSpPr>
        <p:spPr>
          <a:xfrm>
            <a:off x="7728666" y="33674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56" name="Rounded Rectangle"/>
          <p:cNvSpPr/>
          <p:nvPr/>
        </p:nvSpPr>
        <p:spPr>
          <a:xfrm>
            <a:off x="10449804" y="33337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3" name="Grafik 2"/>
          <p:cNvPicPr>
            <a:picLocks noChangeAspect="1"/>
          </p:cNvPicPr>
          <p:nvPr/>
        </p:nvPicPr>
        <p:blipFill>
          <a:blip r:embed="rId4"/>
          <a:stretch>
            <a:fillRect/>
          </a:stretch>
        </p:blipFill>
        <p:spPr>
          <a:xfrm>
            <a:off x="2618288" y="4128610"/>
            <a:ext cx="8841888" cy="1460630"/>
          </a:xfrm>
          <a:prstGeom prst="rect">
            <a:avLst/>
          </a:prstGeom>
        </p:spPr>
      </p:pic>
      <p:pic>
        <p:nvPicPr>
          <p:cNvPr id="9" name="pasted-movie.png" descr="pasted-movie.png"/>
          <p:cNvPicPr>
            <a:picLocks noChangeAspect="1"/>
          </p:cNvPicPr>
          <p:nvPr/>
        </p:nvPicPr>
        <p:blipFill>
          <a:blip r:embed="rId5"/>
          <a:srcRect b="55055"/>
          <a:stretch>
            <a:fillRect/>
          </a:stretch>
        </p:blipFill>
        <p:spPr>
          <a:xfrm>
            <a:off x="2558471" y="754142"/>
            <a:ext cx="4692854" cy="1455297"/>
          </a:xfrm>
          <a:prstGeom prst="rect">
            <a:avLst/>
          </a:prstGeom>
          <a:ln w="12700">
            <a:miter lim="400000"/>
          </a:ln>
        </p:spPr>
      </p:pic>
    </p:spTree>
    <p:extLst>
      <p:ext uri="{BB962C8B-B14F-4D97-AF65-F5344CB8AC3E}">
        <p14:creationId xmlns:p14="http://schemas.microsoft.com/office/powerpoint/2010/main" val="1137046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prstGeom prst="rect">
            <a:avLst/>
          </a:prstGeom>
        </p:spPr>
        <p:txBody>
          <a:bodyPr/>
          <a:lstStyle/>
          <a:p>
            <a:r>
              <a:rPr lang="en-US" dirty="0"/>
              <a:t>All corpora: C</a:t>
            </a:r>
            <a:r>
              <a:rPr dirty="0"/>
              <a:t>orpus </a:t>
            </a:r>
            <a:r>
              <a:rPr lang="en-US" dirty="0"/>
              <a:t>c</a:t>
            </a:r>
            <a:r>
              <a:rPr dirty="0"/>
              <a:t>omparison </a:t>
            </a:r>
          </a:p>
        </p:txBody>
      </p:sp>
      <p:sp>
        <p:nvSpPr>
          <p:cNvPr id="354" name="Increase in lexical richness with higher LLM temperature"/>
          <p:cNvSpPr txBox="1"/>
          <p:nvPr/>
        </p:nvSpPr>
        <p:spPr>
          <a:xfrm>
            <a:off x="3310790" y="5418576"/>
            <a:ext cx="6175242" cy="1015659"/>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7730957" y="1247524"/>
            <a:ext cx="4020111" cy="3686689"/>
          </a:xfrm>
          <a:prstGeom prst="rect">
            <a:avLst/>
          </a:prstGeom>
        </p:spPr>
      </p:pic>
      <p:pic>
        <p:nvPicPr>
          <p:cNvPr id="4" name="Grafik 3"/>
          <p:cNvPicPr>
            <a:picLocks noChangeAspect="1"/>
          </p:cNvPicPr>
          <p:nvPr/>
        </p:nvPicPr>
        <p:blipFill>
          <a:blip r:embed="rId4"/>
          <a:stretch>
            <a:fillRect/>
          </a:stretch>
        </p:blipFill>
        <p:spPr>
          <a:xfrm>
            <a:off x="3359696" y="1247524"/>
            <a:ext cx="3924848" cy="3734321"/>
          </a:xfrm>
          <a:prstGeom prst="rect">
            <a:avLst/>
          </a:prstGeom>
        </p:spPr>
      </p:pic>
      <p:sp>
        <p:nvSpPr>
          <p:cNvPr id="3" name="Textfeld 2"/>
          <p:cNvSpPr txBox="1"/>
          <p:nvPr/>
        </p:nvSpPr>
        <p:spPr>
          <a:xfrm>
            <a:off x="1487488" y="836712"/>
            <a:ext cx="688009" cy="369332"/>
          </a:xfrm>
          <a:prstGeom prst="rect">
            <a:avLst/>
          </a:prstGeom>
          <a:noFill/>
        </p:spPr>
        <p:txBody>
          <a:bodyPr wrap="none" rtlCol="0">
            <a:spAutoFit/>
          </a:bodyPr>
          <a:lstStyle/>
          <a:p>
            <a:r>
              <a:rPr lang="en-US" dirty="0" err="1"/>
              <a:t>Exp</a:t>
            </a:r>
            <a:r>
              <a:rPr lang="en-US" dirty="0"/>
              <a:t> 1</a:t>
            </a:r>
          </a:p>
        </p:txBody>
      </p:sp>
      <p:sp>
        <p:nvSpPr>
          <p:cNvPr id="9" name="Textfeld 8"/>
          <p:cNvSpPr txBox="1"/>
          <p:nvPr/>
        </p:nvSpPr>
        <p:spPr>
          <a:xfrm>
            <a:off x="5119959" y="836712"/>
            <a:ext cx="688009" cy="369332"/>
          </a:xfrm>
          <a:prstGeom prst="rect">
            <a:avLst/>
          </a:prstGeom>
          <a:noFill/>
        </p:spPr>
        <p:txBody>
          <a:bodyPr wrap="none" rtlCol="0">
            <a:spAutoFit/>
          </a:bodyPr>
          <a:lstStyle/>
          <a:p>
            <a:r>
              <a:rPr lang="en-US" dirty="0" err="1"/>
              <a:t>Exp</a:t>
            </a:r>
            <a:r>
              <a:rPr lang="en-US" dirty="0"/>
              <a:t> 2</a:t>
            </a:r>
          </a:p>
        </p:txBody>
      </p:sp>
      <p:sp>
        <p:nvSpPr>
          <p:cNvPr id="10" name="Textfeld 9"/>
          <p:cNvSpPr txBox="1"/>
          <p:nvPr/>
        </p:nvSpPr>
        <p:spPr>
          <a:xfrm>
            <a:off x="9408368" y="836712"/>
            <a:ext cx="688009" cy="369332"/>
          </a:xfrm>
          <a:prstGeom prst="rect">
            <a:avLst/>
          </a:prstGeom>
          <a:noFill/>
        </p:spPr>
        <p:txBody>
          <a:bodyPr wrap="none" rtlCol="0">
            <a:spAutoFit/>
          </a:bodyPr>
          <a:lstStyle/>
          <a:p>
            <a:r>
              <a:rPr lang="en-US" dirty="0" err="1"/>
              <a:t>Exp</a:t>
            </a:r>
            <a:r>
              <a:rPr lang="en-US" dirty="0"/>
              <a:t> 3</a:t>
            </a:r>
          </a:p>
        </p:txBody>
      </p:sp>
      <p:pic>
        <p:nvPicPr>
          <p:cNvPr id="11" name="Grafik 10"/>
          <p:cNvPicPr>
            <a:picLocks noChangeAspect="1"/>
          </p:cNvPicPr>
          <p:nvPr/>
        </p:nvPicPr>
        <p:blipFill>
          <a:blip r:embed="rId5"/>
          <a:stretch>
            <a:fillRect/>
          </a:stretch>
        </p:blipFill>
        <p:spPr>
          <a:xfrm>
            <a:off x="623392" y="1710100"/>
            <a:ext cx="2546677" cy="3257911"/>
          </a:xfrm>
          <a:prstGeom prst="rect">
            <a:avLst/>
          </a:prstGeom>
        </p:spPr>
      </p:pic>
    </p:spTree>
    <p:extLst>
      <p:ext uri="{BB962C8B-B14F-4D97-AF65-F5344CB8AC3E}">
        <p14:creationId xmlns:p14="http://schemas.microsoft.com/office/powerpoint/2010/main" val="3861160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911424" y="620688"/>
            <a:ext cx="9958385" cy="6012304"/>
          </a:xfrm>
          <a:prstGeom prst="rect">
            <a:avLst/>
          </a:prstGeom>
        </p:spPr>
      </p:pic>
    </p:spTree>
    <p:extLst>
      <p:ext uri="{BB962C8B-B14F-4D97-AF65-F5344CB8AC3E}">
        <p14:creationId xmlns:p14="http://schemas.microsoft.com/office/powerpoint/2010/main" val="135467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0" y="362868"/>
            <a:ext cx="11937790" cy="5370388"/>
          </a:xfrm>
          <a:prstGeom prst="rect">
            <a:avLst/>
          </a:prstGeom>
        </p:spPr>
      </p:pic>
    </p:spTree>
    <p:extLst>
      <p:ext uri="{BB962C8B-B14F-4D97-AF65-F5344CB8AC3E}">
        <p14:creationId xmlns:p14="http://schemas.microsoft.com/office/powerpoint/2010/main" val="40148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rotWithShape="1">
          <a:blip r:embed="rId3"/>
          <a:srcRect t="49781" r="15355"/>
          <a:stretch/>
        </p:blipFill>
        <p:spPr>
          <a:xfrm>
            <a:off x="147770" y="188640"/>
            <a:ext cx="10844774" cy="5256584"/>
          </a:xfrm>
          <a:prstGeom prst="rect">
            <a:avLst/>
          </a:prstGeom>
        </p:spPr>
      </p:pic>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6" name="Grafik 5"/>
          <p:cNvPicPr>
            <a:picLocks noChangeAspect="1"/>
          </p:cNvPicPr>
          <p:nvPr/>
        </p:nvPicPr>
        <p:blipFill rotWithShape="1">
          <a:blip r:embed="rId3"/>
          <a:srcRect l="82301"/>
          <a:stretch/>
        </p:blipFill>
        <p:spPr>
          <a:xfrm>
            <a:off x="10621022" y="-907642"/>
            <a:ext cx="1659503" cy="7660370"/>
          </a:xfrm>
          <a:prstGeom prst="rect">
            <a:avLst/>
          </a:prstGeom>
        </p:spPr>
      </p:pic>
    </p:spTree>
    <p:extLst>
      <p:ext uri="{BB962C8B-B14F-4D97-AF65-F5344CB8AC3E}">
        <p14:creationId xmlns:p14="http://schemas.microsoft.com/office/powerpoint/2010/main" val="54953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en-US" dirty="0"/>
              <a:t>The top frequent words that occur the least often in the other corpus, for all word lengths, and for words with more than 10 characters.</a:t>
            </a:r>
          </a:p>
        </p:txBody>
      </p:sp>
      <p:sp>
        <p:nvSpPr>
          <p:cNvPr id="3" name="Titel 2"/>
          <p:cNvSpPr>
            <a:spLocks noGrp="1"/>
          </p:cNvSpPr>
          <p:nvPr>
            <p:ph type="title"/>
          </p:nvPr>
        </p:nvSpPr>
        <p:spPr/>
        <p:txBody>
          <a:bodyPr/>
          <a:lstStyle/>
          <a:p>
            <a:endParaRPr lang="en-US"/>
          </a:p>
        </p:txBody>
      </p:sp>
      <p:pic>
        <p:nvPicPr>
          <p:cNvPr id="5" name="Grafik 4"/>
          <p:cNvPicPr>
            <a:picLocks noChangeAspect="1"/>
          </p:cNvPicPr>
          <p:nvPr/>
        </p:nvPicPr>
        <p:blipFill>
          <a:blip r:embed="rId2"/>
          <a:stretch>
            <a:fillRect/>
          </a:stretch>
        </p:blipFill>
        <p:spPr>
          <a:xfrm>
            <a:off x="1703512" y="2235133"/>
            <a:ext cx="9354856" cy="3858163"/>
          </a:xfrm>
          <a:prstGeom prst="rect">
            <a:avLst/>
          </a:prstGeom>
        </p:spPr>
      </p:pic>
    </p:spTree>
    <p:extLst>
      <p:ext uri="{BB962C8B-B14F-4D97-AF65-F5344CB8AC3E}">
        <p14:creationId xmlns:p14="http://schemas.microsoft.com/office/powerpoint/2010/main" val="204875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pPr marL="342900" indent="-342900">
              <a:buFont typeface="Arial" panose="020B0604020202020204" pitchFamily="34" charset="0"/>
              <a:buChar char="•"/>
            </a:pPr>
            <a:r>
              <a:rPr lang="en-US" dirty="0"/>
              <a:t>Log-transformed normalized word frequency and log-transformed child RTs</a:t>
            </a:r>
          </a:p>
          <a:p>
            <a:pPr marL="342900" indent="-342900">
              <a:buFont typeface="Arial" panose="020B0604020202020204" pitchFamily="34" charset="0"/>
              <a:buChar char="•"/>
            </a:pPr>
            <a:endParaRPr lang="en-US" dirty="0"/>
          </a:p>
        </p:txBody>
      </p:sp>
      <p:sp>
        <p:nvSpPr>
          <p:cNvPr id="3" name="Titel 2"/>
          <p:cNvSpPr>
            <a:spLocks noGrp="1"/>
          </p:cNvSpPr>
          <p:nvPr>
            <p:ph type="title"/>
          </p:nvPr>
        </p:nvSpPr>
        <p:spPr/>
        <p:txBody>
          <a:bodyPr/>
          <a:lstStyle/>
          <a:p>
            <a:r>
              <a:rPr lang="en-US" dirty="0"/>
              <a:t>Setup</a:t>
            </a:r>
          </a:p>
        </p:txBody>
      </p:sp>
      <p:pic>
        <p:nvPicPr>
          <p:cNvPr id="4" name="Grafik 3"/>
          <p:cNvPicPr>
            <a:picLocks noChangeAspect="1"/>
          </p:cNvPicPr>
          <p:nvPr/>
        </p:nvPicPr>
        <p:blipFill>
          <a:blip r:embed="rId3"/>
          <a:stretch>
            <a:fillRect/>
          </a:stretch>
        </p:blipFill>
        <p:spPr>
          <a:xfrm>
            <a:off x="8820150" y="1479784"/>
            <a:ext cx="2578268" cy="686024"/>
          </a:xfrm>
          <a:prstGeom prst="rect">
            <a:avLst/>
          </a:prstGeom>
        </p:spPr>
      </p:pic>
      <p:pic>
        <p:nvPicPr>
          <p:cNvPr id="5" name="Grafik 4"/>
          <p:cNvPicPr>
            <a:picLocks noChangeAspect="1"/>
          </p:cNvPicPr>
          <p:nvPr/>
        </p:nvPicPr>
        <p:blipFill>
          <a:blip r:embed="rId4"/>
          <a:stretch>
            <a:fillRect/>
          </a:stretch>
        </p:blipFill>
        <p:spPr>
          <a:xfrm>
            <a:off x="1703512" y="2564904"/>
            <a:ext cx="8918859" cy="3864839"/>
          </a:xfrm>
          <a:prstGeom prst="rect">
            <a:avLst/>
          </a:prstGeom>
        </p:spPr>
      </p:pic>
      <p:sp>
        <p:nvSpPr>
          <p:cNvPr id="6" name="Rounded Rectangle"/>
          <p:cNvSpPr/>
          <p:nvPr/>
        </p:nvSpPr>
        <p:spPr>
          <a:xfrm>
            <a:off x="8328249" y="6084824"/>
            <a:ext cx="2143125" cy="477642"/>
          </a:xfrm>
          <a:prstGeom prst="roundRect">
            <a:avLst>
              <a:gd name="adj" fmla="val 38119"/>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4912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t>
            </a:r>
            <a:r>
              <a:rPr lang="en-US" dirty="0" err="1"/>
              <a:t>childLex</a:t>
            </a:r>
            <a:r>
              <a:rPr lang="en-US" dirty="0"/>
              <a:t> vs. GPT-3.5)</a:t>
            </a:r>
            <a:endParaRPr dirty="0"/>
          </a:p>
        </p:txBody>
      </p:sp>
      <p:sp>
        <p:nvSpPr>
          <p:cNvPr id="333" name="RT ~ old20 + aoa + letter.cnt + unigram…"/>
          <p:cNvSpPr txBox="1"/>
          <p:nvPr/>
        </p:nvSpPr>
        <p:spPr>
          <a:xfrm>
            <a:off x="701839" y="1043688"/>
            <a:ext cx="4099861" cy="61735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RT ~ old20 + aoa + letter.cnt + unigram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 bigram + trigram + Word Frequency</a:t>
            </a:r>
          </a:p>
        </p:txBody>
      </p:sp>
      <p:pic>
        <p:nvPicPr>
          <p:cNvPr id="334" name="pasted-movie.png" descr="pasted-movie.png"/>
          <p:cNvPicPr>
            <a:picLocks noChangeAspect="1"/>
          </p:cNvPicPr>
          <p:nvPr/>
        </p:nvPicPr>
        <p:blipFill rotWithShape="1">
          <a:blip r:embed="rId3"/>
          <a:srcRect l="34746"/>
          <a:stretch/>
        </p:blipFill>
        <p:spPr>
          <a:xfrm>
            <a:off x="1991544" y="1857232"/>
            <a:ext cx="7049241" cy="3436517"/>
          </a:xfrm>
          <a:prstGeom prst="rect">
            <a:avLst/>
          </a:prstGeom>
          <a:ln w="12700">
            <a:miter lim="400000"/>
          </a:ln>
        </p:spPr>
      </p:pic>
      <p:sp>
        <p:nvSpPr>
          <p:cNvPr id="336" name="LLM-based frequency is reduced"/>
          <p:cNvSpPr txBox="1"/>
          <p:nvPr/>
        </p:nvSpPr>
        <p:spPr>
          <a:xfrm>
            <a:off x="4196214" y="5387162"/>
            <a:ext cx="3275893"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 size </a:t>
            </a:r>
            <a:r>
              <a:rPr kumimoji="0" sz="3000" b="0" i="0" u="none" strike="noStrike" kern="0" cap="none" spc="0" normalizeH="0" baseline="0" noProof="0" dirty="0">
                <a:ln>
                  <a:noFill/>
                </a:ln>
                <a:solidFill>
                  <a:srgbClr val="FFFFFF"/>
                </a:solidFill>
                <a:effectLst/>
                <a:uLnTx/>
                <a:uFillTx/>
                <a:latin typeface="Arial"/>
                <a:cs typeface="Arial"/>
                <a:sym typeface="Arial"/>
              </a:rPr>
              <a:t>is </a:t>
            </a:r>
            <a:r>
              <a:rPr kumimoji="0" lang="en-US" sz="3000" b="0" i="0" u="none" strike="noStrike" kern="0" cap="none" spc="0" normalizeH="0" baseline="0" noProof="0" dirty="0">
                <a:ln>
                  <a:noFill/>
                </a:ln>
                <a:solidFill>
                  <a:srgbClr val="FFFFFF"/>
                </a:solidFill>
                <a:effectLst/>
                <a:uLnTx/>
                <a:uFillTx/>
                <a:latin typeface="Arial"/>
                <a:cs typeface="Arial"/>
                <a:sym typeface="Arial"/>
              </a:rPr>
              <a:t>lower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7714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F28AF1-B407-4FBC-A022-8A59A06BEDCC}"/>
              </a:ext>
            </a:extLst>
          </p:cNvPr>
          <p:cNvPicPr>
            <a:picLocks noChangeAspect="1"/>
          </p:cNvPicPr>
          <p:nvPr/>
        </p:nvPicPr>
        <p:blipFill>
          <a:blip r:embed="rId3"/>
          <a:stretch>
            <a:fillRect/>
          </a:stretch>
        </p:blipFill>
        <p:spPr>
          <a:xfrm>
            <a:off x="1994282" y="251838"/>
            <a:ext cx="8203436" cy="6308467"/>
          </a:xfrm>
          <a:prstGeom prst="rect">
            <a:avLst/>
          </a:prstGeom>
        </p:spPr>
      </p:pic>
    </p:spTree>
    <p:extLst>
      <p:ext uri="{BB962C8B-B14F-4D97-AF65-F5344CB8AC3E}">
        <p14:creationId xmlns:p14="http://schemas.microsoft.com/office/powerpoint/2010/main" val="3637425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(all corpora)</a:t>
            </a:r>
            <a:endParaRPr dirty="0"/>
          </a:p>
        </p:txBody>
      </p:sp>
      <p:sp>
        <p:nvSpPr>
          <p:cNvPr id="360" name="Highest model fit for age specific LLM-based frequency"/>
          <p:cNvSpPr txBox="1"/>
          <p:nvPr/>
        </p:nvSpPr>
        <p:spPr>
          <a:xfrm>
            <a:off x="2567608" y="5679755"/>
            <a:ext cx="7418053"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a:t>
            </a:r>
            <a:r>
              <a:rPr kumimoji="0" lang="en-US" sz="3000" b="0" i="0" u="none" strike="noStrike" kern="0" cap="none" spc="0" normalizeH="0" noProof="0" dirty="0">
                <a:ln>
                  <a:noFill/>
                </a:ln>
                <a:solidFill>
                  <a:srgbClr val="FFFFFF"/>
                </a:solidFill>
                <a:effectLst/>
                <a:uLnTx/>
                <a:uFillTx/>
                <a:latin typeface="Arial"/>
                <a:cs typeface="Arial"/>
                <a:sym typeface="Arial"/>
              </a:rPr>
              <a:t> sizes are comparable across models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3537527" y="1547527"/>
            <a:ext cx="4617660" cy="3438993"/>
          </a:xfrm>
          <a:prstGeom prst="rect">
            <a:avLst/>
          </a:prstGeom>
        </p:spPr>
      </p:pic>
      <p:pic>
        <p:nvPicPr>
          <p:cNvPr id="3" name="Grafik 2"/>
          <p:cNvPicPr>
            <a:picLocks noChangeAspect="1"/>
          </p:cNvPicPr>
          <p:nvPr/>
        </p:nvPicPr>
        <p:blipFill rotWithShape="1">
          <a:blip r:embed="rId4"/>
          <a:srcRect l="1" r="33121"/>
          <a:stretch/>
        </p:blipFill>
        <p:spPr>
          <a:xfrm>
            <a:off x="8544273" y="3140968"/>
            <a:ext cx="216024" cy="144016"/>
          </a:xfrm>
          <a:prstGeom prst="rect">
            <a:avLst/>
          </a:prstGeom>
        </p:spPr>
      </p:pic>
      <p:pic>
        <p:nvPicPr>
          <p:cNvPr id="4" name="Grafik 3"/>
          <p:cNvPicPr>
            <a:picLocks noChangeAspect="1"/>
          </p:cNvPicPr>
          <p:nvPr/>
        </p:nvPicPr>
        <p:blipFill>
          <a:blip r:embed="rId5"/>
          <a:stretch>
            <a:fillRect/>
          </a:stretch>
        </p:blipFill>
        <p:spPr>
          <a:xfrm>
            <a:off x="8546667" y="2982732"/>
            <a:ext cx="213630" cy="96683"/>
          </a:xfrm>
          <a:prstGeom prst="rect">
            <a:avLst/>
          </a:prstGeom>
        </p:spPr>
      </p:pic>
      <p:sp>
        <p:nvSpPr>
          <p:cNvPr id="5" name="Textfeld 4"/>
          <p:cNvSpPr txBox="1"/>
          <p:nvPr/>
        </p:nvSpPr>
        <p:spPr>
          <a:xfrm>
            <a:off x="8760297" y="3049215"/>
            <a:ext cx="1368151" cy="307777"/>
          </a:xfrm>
          <a:prstGeom prst="rect">
            <a:avLst/>
          </a:prstGeom>
          <a:noFill/>
        </p:spPr>
        <p:txBody>
          <a:bodyPr wrap="square" rtlCol="0">
            <a:spAutoFit/>
          </a:bodyPr>
          <a:lstStyle/>
          <a:p>
            <a:r>
              <a:rPr lang="en-US" sz="1400" dirty="0" err="1"/>
              <a:t>childLex</a:t>
            </a:r>
            <a:endParaRPr lang="en-US" sz="1400" dirty="0"/>
          </a:p>
        </p:txBody>
      </p:sp>
      <p:sp>
        <p:nvSpPr>
          <p:cNvPr id="8" name="Textfeld 7"/>
          <p:cNvSpPr txBox="1"/>
          <p:nvPr/>
        </p:nvSpPr>
        <p:spPr>
          <a:xfrm>
            <a:off x="8760297" y="2833191"/>
            <a:ext cx="1368151" cy="307777"/>
          </a:xfrm>
          <a:prstGeom prst="rect">
            <a:avLst/>
          </a:prstGeom>
          <a:noFill/>
        </p:spPr>
        <p:txBody>
          <a:bodyPr wrap="square" rtlCol="0">
            <a:spAutoFit/>
          </a:bodyPr>
          <a:lstStyle/>
          <a:p>
            <a:r>
              <a:rPr lang="en-US" sz="1400" dirty="0"/>
              <a:t>gpt-3.5-turbo</a:t>
            </a:r>
          </a:p>
        </p:txBody>
      </p:sp>
    </p:spTree>
    <p:extLst>
      <p:ext uri="{BB962C8B-B14F-4D97-AF65-F5344CB8AC3E}">
        <p14:creationId xmlns:p14="http://schemas.microsoft.com/office/powerpoint/2010/main" val="295238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 name="Estimation of the word frequency effect"/>
          <p:cNvSpPr txBox="1">
            <a:spLocks noGrp="1"/>
          </p:cNvSpPr>
          <p:nvPr>
            <p:ph type="title"/>
          </p:nvPr>
        </p:nvSpPr>
        <p:spPr>
          <a:prstGeom prst="rect">
            <a:avLst/>
          </a:prstGeom>
        </p:spPr>
        <p:txBody>
          <a:bodyPr/>
          <a:lstStyle/>
          <a:p>
            <a:r>
              <a:rPr lang="en-US" dirty="0"/>
              <a:t>Model fit comparison (</a:t>
            </a:r>
            <a:r>
              <a:rPr lang="en-US" dirty="0" err="1"/>
              <a:t>childLex</a:t>
            </a:r>
            <a:r>
              <a:rPr lang="en-US" dirty="0"/>
              <a:t> vs. GPT-3.5)</a:t>
            </a:r>
            <a:endParaRPr dirty="0"/>
          </a:p>
        </p:txBody>
      </p:sp>
      <p:sp>
        <p:nvSpPr>
          <p:cNvPr id="326" name="RT ~ old20 + aoa + letter.cnt + unigram…"/>
          <p:cNvSpPr txBox="1"/>
          <p:nvPr/>
        </p:nvSpPr>
        <p:spPr>
          <a:xfrm>
            <a:off x="701839" y="1043688"/>
            <a:ext cx="5051261" cy="36932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Arial"/>
                <a:cs typeface="Arial"/>
                <a:sym typeface="Arial"/>
              </a:rPr>
              <a:t>RT ~ old20 + </a:t>
            </a:r>
            <a:r>
              <a:rPr kumimoji="0" sz="1800" b="0" i="0" u="none" strike="noStrike" kern="0" cap="none" spc="0" normalizeH="0" baseline="0" noProof="0" dirty="0" err="1">
                <a:ln>
                  <a:noFill/>
                </a:ln>
                <a:solidFill>
                  <a:srgbClr val="000000"/>
                </a:solidFill>
                <a:effectLst/>
                <a:uLnTx/>
                <a:uFillTx/>
                <a:latin typeface="Arial"/>
                <a:cs typeface="Arial"/>
                <a:sym typeface="Arial"/>
              </a:rPr>
              <a:t>aoa</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sz="1800" b="0" i="0" u="none" strike="noStrike" kern="0" cap="none" spc="0" normalizeH="0" baseline="0" noProof="0" dirty="0" err="1">
                <a:ln>
                  <a:noFill/>
                </a:ln>
                <a:solidFill>
                  <a:srgbClr val="000000"/>
                </a:solidFill>
                <a:effectLst/>
                <a:uLnTx/>
                <a:uFillTx/>
                <a:latin typeface="Arial"/>
                <a:cs typeface="Arial"/>
                <a:sym typeface="Arial"/>
              </a:rPr>
              <a:t>letter.cnt</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lang="en-US" sz="1800" b="0" i="0" u="none" strike="noStrike" kern="0" cap="none" spc="0" normalizeH="0" baseline="0" noProof="0" dirty="0" err="1">
                <a:ln>
                  <a:noFill/>
                </a:ln>
                <a:solidFill>
                  <a:srgbClr val="000000"/>
                </a:solidFill>
                <a:effectLst/>
                <a:uLnTx/>
                <a:uFillTx/>
                <a:latin typeface="Arial"/>
                <a:cs typeface="Arial"/>
                <a:sym typeface="Arial"/>
              </a:rPr>
              <a:t>w</a:t>
            </a:r>
            <a:r>
              <a:rPr kumimoji="0" sz="1800" b="0" i="0" u="none" strike="noStrike" kern="0" cap="none" spc="0" normalizeH="0" baseline="0" noProof="0" dirty="0" err="1">
                <a:ln>
                  <a:noFill/>
                </a:ln>
                <a:solidFill>
                  <a:srgbClr val="000000"/>
                </a:solidFill>
                <a:effectLst/>
                <a:uLnTx/>
                <a:uFillTx/>
                <a:latin typeface="Arial"/>
                <a:cs typeface="Arial"/>
                <a:sym typeface="Arial"/>
              </a:rPr>
              <a:t>ord</a:t>
            </a:r>
            <a:r>
              <a:rPr kumimoji="0" lang="en-US" sz="1800" b="0" i="0" u="none" strike="noStrike" kern="0" cap="none" spc="0" normalizeH="0" baseline="0" noProof="0" dirty="0" err="1">
                <a:ln>
                  <a:noFill/>
                </a:ln>
                <a:solidFill>
                  <a:srgbClr val="000000"/>
                </a:solidFill>
                <a:effectLst/>
                <a:uLnTx/>
                <a:uFillTx/>
                <a:latin typeface="Arial"/>
                <a:cs typeface="Arial"/>
                <a:sym typeface="Arial"/>
              </a:rPr>
              <a:t>.f</a:t>
            </a:r>
            <a:r>
              <a:rPr kumimoji="0" sz="1800" b="0" i="0" u="none" strike="noStrike" kern="0" cap="none" spc="0" normalizeH="0" baseline="0" noProof="0" dirty="0" err="1">
                <a:ln>
                  <a:noFill/>
                </a:ln>
                <a:solidFill>
                  <a:srgbClr val="000000"/>
                </a:solidFill>
                <a:effectLst/>
                <a:uLnTx/>
                <a:uFillTx/>
                <a:latin typeface="Arial"/>
                <a:cs typeface="Arial"/>
                <a:sym typeface="Arial"/>
              </a:rPr>
              <a:t>requency</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27" name="pasted-movie.png" descr="pasted-movie.png"/>
          <p:cNvPicPr>
            <a:picLocks noChangeAspect="1"/>
          </p:cNvPicPr>
          <p:nvPr/>
        </p:nvPicPr>
        <p:blipFill>
          <a:blip r:embed="rId3"/>
          <a:srcRect r="22385"/>
          <a:stretch>
            <a:fillRect/>
          </a:stretch>
        </p:blipFill>
        <p:spPr>
          <a:xfrm>
            <a:off x="2573139" y="1877917"/>
            <a:ext cx="5293214" cy="4368801"/>
          </a:xfrm>
          <a:prstGeom prst="rect">
            <a:avLst/>
          </a:prstGeom>
          <a:ln w="12700">
            <a:miter lim="400000"/>
          </a:ln>
        </p:spPr>
      </p:pic>
      <p:pic>
        <p:nvPicPr>
          <p:cNvPr id="328" name="pasted-movie.png" descr="pasted-movie.png"/>
          <p:cNvPicPr>
            <a:picLocks noChangeAspect="1"/>
          </p:cNvPicPr>
          <p:nvPr/>
        </p:nvPicPr>
        <p:blipFill>
          <a:blip r:embed="rId3"/>
          <a:srcRect l="80061" t="26337" b="33770"/>
          <a:stretch>
            <a:fillRect/>
          </a:stretch>
        </p:blipFill>
        <p:spPr>
          <a:xfrm>
            <a:off x="7971980" y="3043005"/>
            <a:ext cx="1359776" cy="1742822"/>
          </a:xfrm>
          <a:prstGeom prst="rect">
            <a:avLst/>
          </a:prstGeom>
          <a:ln w="12700">
            <a:miter lim="400000"/>
          </a:ln>
        </p:spPr>
      </p:pic>
      <p:sp>
        <p:nvSpPr>
          <p:cNvPr id="329" name="Rounded Rectangle"/>
          <p:cNvSpPr/>
          <p:nvPr/>
        </p:nvSpPr>
        <p:spPr>
          <a:xfrm>
            <a:off x="3517824" y="3468401"/>
            <a:ext cx="2472698" cy="2606851"/>
          </a:xfrm>
          <a:prstGeom prst="roundRect">
            <a:avLst>
              <a:gd name="adj" fmla="val 13644"/>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30" name="Highest model fit for LLM-based frequency"/>
          <p:cNvSpPr txBox="1"/>
          <p:nvPr/>
        </p:nvSpPr>
        <p:spPr>
          <a:xfrm>
            <a:off x="4101190" y="6246718"/>
            <a:ext cx="3102768"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M</a:t>
            </a:r>
            <a:r>
              <a:rPr kumimoji="0" sz="3000" b="0" i="0" u="none" strike="noStrike" kern="0" cap="none" spc="0" normalizeH="0" baseline="0" noProof="0" dirty="0">
                <a:ln>
                  <a:noFill/>
                </a:ln>
                <a:solidFill>
                  <a:srgbClr val="FFFFFF"/>
                </a:solidFill>
                <a:effectLst/>
                <a:uLnTx/>
                <a:uFillTx/>
                <a:latin typeface="Arial"/>
                <a:cs typeface="Arial"/>
                <a:sym typeface="Arial"/>
              </a:rPr>
              <a:t>odel fit </a:t>
            </a:r>
            <a:r>
              <a:rPr kumimoji="0" lang="en-US" sz="3000" b="0" i="0" u="none" strike="noStrike" kern="0" cap="none" spc="0" normalizeH="0" baseline="0" noProof="0" dirty="0">
                <a:ln>
                  <a:noFill/>
                </a:ln>
                <a:solidFill>
                  <a:srgbClr val="FFFFFF"/>
                </a:solidFill>
                <a:effectLst/>
                <a:uLnTx/>
                <a:uFillTx/>
                <a:latin typeface="Arial"/>
                <a:cs typeface="Arial"/>
                <a:sym typeface="Arial"/>
              </a:rPr>
              <a:t>is higher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645673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sp>
        <p:nvSpPr>
          <p:cNvPr id="360" name="Highest model fit for age specific LLM-based frequency"/>
          <p:cNvSpPr txBox="1"/>
          <p:nvPr/>
        </p:nvSpPr>
        <p:spPr>
          <a:xfrm>
            <a:off x="2855640" y="6084632"/>
            <a:ext cx="7201647"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Highest model fit</a:t>
            </a:r>
            <a:r>
              <a:rPr kumimoji="0" lang="en-US" sz="3000" b="0" i="0" u="none" strike="noStrike" kern="0" cap="none" spc="0" normalizeH="0" baseline="0" noProof="0" dirty="0">
                <a:ln>
                  <a:noFill/>
                </a:ln>
                <a:solidFill>
                  <a:srgbClr val="FFFFFF"/>
                </a:solidFill>
                <a:effectLst/>
                <a:uLnTx/>
                <a:uFillTx/>
                <a:latin typeface="Arial"/>
                <a:cs typeface="Arial"/>
                <a:sym typeface="Arial"/>
              </a:rPr>
              <a:t> least lexically rich model</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 name="Grafik 2"/>
          <p:cNvPicPr>
            <a:picLocks noChangeAspect="1"/>
          </p:cNvPicPr>
          <p:nvPr/>
        </p:nvPicPr>
        <p:blipFill>
          <a:blip r:embed="rId2"/>
          <a:stretch>
            <a:fillRect/>
          </a:stretch>
        </p:blipFill>
        <p:spPr>
          <a:xfrm>
            <a:off x="3644899" y="1028542"/>
            <a:ext cx="4275941" cy="4848730"/>
          </a:xfrm>
          <a:prstGeom prst="rect">
            <a:avLst/>
          </a:prstGeom>
        </p:spPr>
      </p:pic>
      <p:pic>
        <p:nvPicPr>
          <p:cNvPr id="2" name="Grafik 1"/>
          <p:cNvPicPr>
            <a:picLocks noChangeAspect="1"/>
          </p:cNvPicPr>
          <p:nvPr/>
        </p:nvPicPr>
        <p:blipFill>
          <a:blip r:embed="rId3"/>
          <a:stretch>
            <a:fillRect/>
          </a:stretch>
        </p:blipFill>
        <p:spPr>
          <a:xfrm>
            <a:off x="8112224" y="2420888"/>
            <a:ext cx="1524213" cy="523948"/>
          </a:xfrm>
          <a:prstGeom prst="rect">
            <a:avLst/>
          </a:prstGeom>
        </p:spPr>
      </p:pic>
    </p:spTree>
    <p:extLst>
      <p:ext uri="{BB962C8B-B14F-4D97-AF65-F5344CB8AC3E}">
        <p14:creationId xmlns:p14="http://schemas.microsoft.com/office/powerpoint/2010/main" val="409982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pic>
        <p:nvPicPr>
          <p:cNvPr id="359" name="pasted-movie.png" descr="pasted-movie.png"/>
          <p:cNvPicPr>
            <a:picLocks noChangeAspect="1"/>
          </p:cNvPicPr>
          <p:nvPr/>
        </p:nvPicPr>
        <p:blipFill>
          <a:blip r:embed="rId2"/>
          <a:srcRect r="42300" b="53962"/>
          <a:stretch>
            <a:fillRect/>
          </a:stretch>
        </p:blipFill>
        <p:spPr>
          <a:xfrm>
            <a:off x="2933343" y="955990"/>
            <a:ext cx="5264977" cy="4702170"/>
          </a:xfrm>
          <a:prstGeom prst="rect">
            <a:avLst/>
          </a:prstGeom>
          <a:ln w="12700">
            <a:miter lim="400000"/>
          </a:ln>
        </p:spPr>
      </p:pic>
      <p:sp>
        <p:nvSpPr>
          <p:cNvPr id="360" name="Highest model fit for age specific LLM-based frequency"/>
          <p:cNvSpPr txBox="1"/>
          <p:nvPr/>
        </p:nvSpPr>
        <p:spPr>
          <a:xfrm>
            <a:off x="2061166" y="5559391"/>
            <a:ext cx="9519612" cy="523472"/>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Highest model fit for age specific LLM-based frequency </a:t>
            </a:r>
          </a:p>
        </p:txBody>
      </p:sp>
    </p:spTree>
    <p:extLst>
      <p:ext uri="{BB962C8B-B14F-4D97-AF65-F5344CB8AC3E}">
        <p14:creationId xmlns:p14="http://schemas.microsoft.com/office/powerpoint/2010/main" val="1882758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dirty="0"/>
              <a:t>Inverse scaling effect (all corpora)</a:t>
            </a:r>
            <a:br>
              <a:rPr lang="en-US" dirty="0"/>
            </a:br>
            <a:endParaRPr lang="en-US" b="0" dirty="0"/>
          </a:p>
        </p:txBody>
      </p:sp>
      <p:sp>
        <p:nvSpPr>
          <p:cNvPr id="5" name="LLM-based frequency is reduced"/>
          <p:cNvSpPr txBox="1"/>
          <p:nvPr/>
        </p:nvSpPr>
        <p:spPr>
          <a:xfrm>
            <a:off x="3642492" y="5943600"/>
            <a:ext cx="3610920"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kern="0" dirty="0">
                <a:latin typeface="Arial"/>
                <a:cs typeface="Arial"/>
                <a:sym typeface="Arial"/>
              </a:rPr>
              <a:t>Less rich </a:t>
            </a:r>
            <a:r>
              <a:rPr lang="en-US" kern="0" dirty="0">
                <a:latin typeface="Arial"/>
                <a:cs typeface="Arial"/>
                <a:sym typeface="Wingdings" panose="05000000000000000000" pitchFamily="2" charset="2"/>
              </a:rPr>
              <a:t> better fit</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Grafik 5"/>
          <p:cNvPicPr>
            <a:picLocks noChangeAspect="1"/>
          </p:cNvPicPr>
          <p:nvPr/>
        </p:nvPicPr>
        <p:blipFill>
          <a:blip r:embed="rId3"/>
          <a:stretch>
            <a:fillRect/>
          </a:stretch>
        </p:blipFill>
        <p:spPr>
          <a:xfrm>
            <a:off x="2639616" y="1268760"/>
            <a:ext cx="6035713" cy="4600034"/>
          </a:xfrm>
          <a:prstGeom prst="rect">
            <a:avLst/>
          </a:prstGeom>
        </p:spPr>
      </p:pic>
    </p:spTree>
    <p:extLst>
      <p:ext uri="{BB962C8B-B14F-4D97-AF65-F5344CB8AC3E}">
        <p14:creationId xmlns:p14="http://schemas.microsoft.com/office/powerpoint/2010/main" val="1660831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 name="We can use LLM corpora to estimate word frequency effects.…"/>
          <p:cNvSpPr txBox="1">
            <a:spLocks noGrp="1"/>
          </p:cNvSpPr>
          <p:nvPr>
            <p:ph type="body" idx="1"/>
          </p:nvPr>
        </p:nvSpPr>
        <p:spPr>
          <a:xfrm>
            <a:off x="682083" y="1583270"/>
            <a:ext cx="10954833" cy="4167393"/>
          </a:xfrm>
          <a:prstGeom prst="rect">
            <a:avLst/>
          </a:prstGeom>
        </p:spPr>
        <p:txBody>
          <a:bodyPr>
            <a:normAutofit/>
          </a:bodyPr>
          <a:lstStyle/>
          <a:p>
            <a:pPr marL="611187">
              <a:buSzPct val="100000"/>
              <a:defRPr sz="2300">
                <a:solidFill>
                  <a:schemeClr val="accent4"/>
                </a:solidFill>
              </a:defRPr>
            </a:pPr>
            <a:r>
              <a:rPr lang="en-US" dirty="0">
                <a:solidFill>
                  <a:schemeClr val="tx1">
                    <a:lumMod val="95000"/>
                    <a:lumOff val="5000"/>
                  </a:schemeClr>
                </a:solidFill>
              </a:rPr>
              <a:t>High </a:t>
            </a:r>
            <a:r>
              <a:rPr lang="en-US" b="1" dirty="0">
                <a:solidFill>
                  <a:schemeClr val="tx1">
                    <a:lumMod val="95000"/>
                    <a:lumOff val="5000"/>
                  </a:schemeClr>
                </a:solidFill>
              </a:rPr>
              <a:t>correlation</a:t>
            </a:r>
            <a:r>
              <a:rPr lang="en-US" dirty="0">
                <a:solidFill>
                  <a:schemeClr val="tx1">
                    <a:lumMod val="95000"/>
                    <a:lumOff val="5000"/>
                  </a:schemeClr>
                </a:solidFill>
              </a:rPr>
              <a:t> with </a:t>
            </a:r>
            <a:r>
              <a:rPr lang="en-US" dirty="0" err="1">
                <a:solidFill>
                  <a:schemeClr val="tx1">
                    <a:lumMod val="95000"/>
                    <a:lumOff val="5000"/>
                  </a:schemeClr>
                </a:solidFill>
              </a:rPr>
              <a:t>childLex</a:t>
            </a:r>
            <a:r>
              <a:rPr lang="en-US" dirty="0">
                <a:solidFill>
                  <a:schemeClr val="tx1">
                    <a:lumMod val="95000"/>
                    <a:lumOff val="5000"/>
                  </a:schemeClr>
                </a:solidFill>
              </a:rPr>
              <a:t> word frequency, despite lower richness</a:t>
            </a:r>
          </a:p>
          <a:p>
            <a:pPr marL="611187">
              <a:buSzPct val="100000"/>
              <a:defRPr sz="2300">
                <a:solidFill>
                  <a:schemeClr val="accent4"/>
                </a:solidFill>
              </a:defRPr>
            </a:pPr>
            <a:r>
              <a:rPr lang="en-US" dirty="0">
                <a:solidFill>
                  <a:schemeClr val="tx1">
                    <a:lumMod val="95000"/>
                    <a:lumOff val="5000"/>
                  </a:schemeClr>
                </a:solidFill>
              </a:rPr>
              <a:t>Better </a:t>
            </a:r>
            <a:r>
              <a:rPr lang="en-US" b="1" dirty="0">
                <a:solidFill>
                  <a:schemeClr val="tx1">
                    <a:lumMod val="95000"/>
                    <a:lumOff val="5000"/>
                  </a:schemeClr>
                </a:solidFill>
              </a:rPr>
              <a:t>model fit</a:t>
            </a:r>
            <a:r>
              <a:rPr lang="en-US" dirty="0">
                <a:solidFill>
                  <a:schemeClr val="tx1">
                    <a:lumMod val="95000"/>
                    <a:lumOff val="5000"/>
                  </a:schemeClr>
                </a:solidFill>
              </a:rPr>
              <a:t>, but smaller effect size</a:t>
            </a:r>
          </a:p>
          <a:p>
            <a:pPr marL="611187">
              <a:buSzPct val="100000"/>
              <a:defRPr sz="2300">
                <a:solidFill>
                  <a:schemeClr val="accent4"/>
                </a:solidFill>
              </a:defRPr>
            </a:pPr>
            <a:r>
              <a:rPr lang="en-US" dirty="0">
                <a:solidFill>
                  <a:schemeClr val="tx1">
                    <a:lumMod val="95000"/>
                    <a:lumOff val="5000"/>
                  </a:schemeClr>
                </a:solidFill>
              </a:rPr>
              <a:t>Temperature &amp; target audience: as expected</a:t>
            </a:r>
          </a:p>
          <a:p>
            <a:pPr marL="611187">
              <a:buSzPct val="100000"/>
              <a:defRPr sz="2300">
                <a:solidFill>
                  <a:schemeClr val="accent4"/>
                </a:solidFill>
              </a:defRPr>
            </a:pPr>
            <a:r>
              <a:rPr lang="en-US" b="1" dirty="0">
                <a:solidFill>
                  <a:schemeClr val="tx1">
                    <a:lumMod val="95000"/>
                    <a:lumOff val="5000"/>
                  </a:schemeClr>
                </a:solidFill>
              </a:rPr>
              <a:t>Inverse scaling</a:t>
            </a:r>
            <a:r>
              <a:rPr lang="en-US" dirty="0">
                <a:solidFill>
                  <a:schemeClr val="tx1">
                    <a:lumMod val="95000"/>
                    <a:lumOff val="5000"/>
                  </a:schemeClr>
                </a:solidFill>
              </a:rPr>
              <a:t>: Less richness results in better model fit</a:t>
            </a:r>
          </a:p>
          <a:p>
            <a:pPr marL="571500" lvl="1" indent="-342900">
              <a:buSzPct val="100000"/>
              <a:buFont typeface="Wingdings" panose="05000000000000000000" pitchFamily="2" charset="2"/>
              <a:buChar char="§"/>
              <a:defRPr sz="2300">
                <a:solidFill>
                  <a:schemeClr val="accent4"/>
                </a:solidFill>
              </a:defRPr>
            </a:pPr>
            <a:endParaRPr lang="en-US" dirty="0">
              <a:solidFill>
                <a:schemeClr val="tx1">
                  <a:lumMod val="95000"/>
                  <a:lumOff val="5000"/>
                </a:schemeClr>
              </a:solidFill>
            </a:endParaRPr>
          </a:p>
          <a:p>
            <a:pPr marL="571500" lvl="1" indent="-342900">
              <a:buSzPct val="100000"/>
              <a:buFont typeface="Wingdings" panose="05000000000000000000" pitchFamily="2" charset="2"/>
              <a:buChar char="§"/>
              <a:defRPr sz="2300">
                <a:solidFill>
                  <a:schemeClr val="accent4"/>
                </a:solidFill>
              </a:defRPr>
            </a:pPr>
            <a:r>
              <a:rPr lang="en-US" i="1" dirty="0">
                <a:solidFill>
                  <a:schemeClr val="tx1">
                    <a:lumMod val="95000"/>
                    <a:lumOff val="5000"/>
                  </a:schemeClr>
                </a:solidFill>
              </a:rPr>
              <a:t>B</a:t>
            </a:r>
            <a:r>
              <a:rPr i="1" dirty="0">
                <a:solidFill>
                  <a:schemeClr val="tx1">
                    <a:lumMod val="95000"/>
                    <a:lumOff val="5000"/>
                  </a:schemeClr>
                </a:solidFill>
              </a:rPr>
              <a:t>etter </a:t>
            </a:r>
            <a:r>
              <a:rPr dirty="0">
                <a:solidFill>
                  <a:schemeClr val="tx1">
                    <a:lumMod val="95000"/>
                    <a:lumOff val="5000"/>
                  </a:schemeClr>
                </a:solidFill>
              </a:rPr>
              <a:t>representation of </a:t>
            </a:r>
            <a:r>
              <a:rPr lang="en-US" dirty="0">
                <a:solidFill>
                  <a:schemeClr val="tx1">
                    <a:lumMod val="95000"/>
                    <a:lumOff val="5000"/>
                  </a:schemeClr>
                </a:solidFill>
              </a:rPr>
              <a:t>word frequency</a:t>
            </a:r>
            <a:r>
              <a:rPr dirty="0">
                <a:solidFill>
                  <a:schemeClr val="tx1">
                    <a:lumMod val="95000"/>
                    <a:lumOff val="5000"/>
                  </a:schemeClr>
                </a:solidFill>
              </a:rPr>
              <a:t> than authors of kids' books</a:t>
            </a:r>
            <a:r>
              <a:rPr lang="en-US" dirty="0">
                <a:solidFill>
                  <a:schemeClr val="tx1">
                    <a:lumMod val="95000"/>
                    <a:lumOff val="5000"/>
                  </a:schemeClr>
                </a:solidFill>
              </a:rPr>
              <a:t>? </a:t>
            </a:r>
          </a:p>
          <a:p>
            <a:pPr marL="571500" lvl="1" indent="-342900">
              <a:buSzPct val="100000"/>
              <a:buFont typeface="Wingdings" panose="05000000000000000000" pitchFamily="2" charset="2"/>
              <a:buChar char="§"/>
              <a:defRPr sz="2300">
                <a:solidFill>
                  <a:schemeClr val="accent4"/>
                </a:solidFill>
              </a:defRPr>
            </a:pPr>
            <a:r>
              <a:rPr lang="en-US" dirty="0">
                <a:solidFill>
                  <a:schemeClr val="tx1">
                    <a:lumMod val="95000"/>
                    <a:lumOff val="5000"/>
                  </a:schemeClr>
                </a:solidFill>
              </a:rPr>
              <a:t>Surprising differences in language use</a:t>
            </a:r>
          </a:p>
        </p:txBody>
      </p:sp>
      <p:sp>
        <p:nvSpPr>
          <p:cNvPr id="366" name="Summary"/>
          <p:cNvSpPr txBox="1">
            <a:spLocks noGrp="1"/>
          </p:cNvSpPr>
          <p:nvPr>
            <p:ph type="title"/>
          </p:nvPr>
        </p:nvSpPr>
        <p:spPr>
          <a:prstGeom prst="rect">
            <a:avLst/>
          </a:prstGeom>
        </p:spPr>
        <p:txBody>
          <a:bodyPr/>
          <a:lstStyle/>
          <a:p>
            <a:r>
              <a:rPr dirty="0"/>
              <a:t>Summary</a:t>
            </a:r>
            <a:r>
              <a:rPr lang="en-US" dirty="0"/>
              <a:t>: Using LLMs for building linguistic corpora</a:t>
            </a:r>
            <a:br>
              <a:rPr lang="en-US" dirty="0"/>
            </a:br>
            <a:endParaRPr dirty="0"/>
          </a:p>
        </p:txBody>
      </p:sp>
      <p:sp>
        <p:nvSpPr>
          <p:cNvPr id="367" name="Can increase the lexical richness of the corpus by increasing the LLM temperature…"/>
          <p:cNvSpPr txBox="1"/>
          <p:nvPr/>
        </p:nvSpPr>
        <p:spPr>
          <a:xfrm>
            <a:off x="682083" y="4912738"/>
            <a:ext cx="10954834" cy="1675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551329" marR="0" lvl="0" indent="-322729" algn="l" defTabSz="914400" rtl="0" eaLnBrk="1" fontAlgn="auto" latinLnBrk="0" hangingPunct="0">
              <a:lnSpc>
                <a:spcPct val="100000"/>
              </a:lnSpc>
              <a:spcBef>
                <a:spcPts val="1200"/>
              </a:spcBef>
              <a:spcAft>
                <a:spcPts val="0"/>
              </a:spcAft>
              <a:buClr>
                <a:srgbClr val="005176"/>
              </a:buClr>
              <a:buSzPct val="100000"/>
              <a:buFont typeface="Arial"/>
              <a:buChar char="•"/>
              <a:tabLst/>
              <a:defRPr sz="2300">
                <a:solidFill>
                  <a:srgbClr val="005A6C">
                    <a:lumOff val="-4235"/>
                  </a:srgbClr>
                </a:solidFill>
              </a:defRPr>
            </a:pPr>
            <a:endParaRPr kumimoji="0" sz="2300" b="0" i="0" u="none" strike="noStrike" kern="0" cap="none" spc="0" normalizeH="0" baseline="0" noProof="0" dirty="0">
              <a:ln>
                <a:noFill/>
              </a:ln>
              <a:solidFill>
                <a:srgbClr val="005A6C">
                  <a:lumOff val="-4235"/>
                </a:srgbClr>
              </a:solidFill>
              <a:effectLst/>
              <a:uLnTx/>
              <a:uFillTx/>
              <a:latin typeface="Arial"/>
              <a:cs typeface="Arial"/>
              <a:sym typeface="Arial"/>
            </a:endParaRPr>
          </a:p>
        </p:txBody>
      </p:sp>
    </p:spTree>
    <p:extLst>
      <p:ext uri="{BB962C8B-B14F-4D97-AF65-F5344CB8AC3E}">
        <p14:creationId xmlns:p14="http://schemas.microsoft.com/office/powerpoint/2010/main" val="149386382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bg/>
                                          </p:spTgt>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iterate>
                                    <p:tmAbs val="0"/>
                                  </p:iterate>
                                  <p:childTnLst>
                                    <p:set>
                                      <p:cBhvr>
                                        <p:cTn id="8" fill="hold"/>
                                        <p:tgtEl>
                                          <p:spTgt spid="3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 name="Fußzeilenplatzhalter 5"/>
          <p:cNvSpPr txBox="1"/>
          <p:nvPr/>
        </p:nvSpPr>
        <p:spPr>
          <a:xfrm>
            <a:off x="707568" y="6354204"/>
            <a:ext cx="5436289" cy="15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000" b="1">
                <a:solidFill>
                  <a:srgbClr val="005176"/>
                </a:solidFill>
              </a:defRPr>
            </a:pPr>
            <a:endParaRPr kumimoji="0" sz="1000" b="1" i="0" u="none" strike="noStrike" kern="0" cap="none" spc="0" normalizeH="0" baseline="0" noProof="0" dirty="0">
              <a:ln>
                <a:noFill/>
              </a:ln>
              <a:solidFill>
                <a:srgbClr val="005176"/>
              </a:solidFill>
              <a:effectLst/>
              <a:uLnTx/>
              <a:uFillTx/>
              <a:latin typeface="Arial"/>
              <a:cs typeface="Arial"/>
              <a:sym typeface="Arial"/>
            </a:endParaRPr>
          </a:p>
        </p:txBody>
      </p:sp>
      <p:sp>
        <p:nvSpPr>
          <p:cNvPr id="277" name="Titel 9"/>
          <p:cNvSpPr txBox="1">
            <a:spLocks noGrp="1"/>
          </p:cNvSpPr>
          <p:nvPr>
            <p:ph type="ctrTitle"/>
          </p:nvPr>
        </p:nvSpPr>
        <p:spPr>
          <a:xfrm>
            <a:off x="707569" y="1627781"/>
            <a:ext cx="10015849" cy="2133245"/>
          </a:xfrm>
          <a:prstGeom prst="rect">
            <a:avLst/>
          </a:prstGeom>
        </p:spPr>
        <p:txBody>
          <a:bodyPr anchor="ctr">
            <a:normAutofit/>
          </a:bodyPr>
          <a:lstStyle/>
          <a:p>
            <a:pPr defTabSz="795527">
              <a:defRPr sz="3132"/>
            </a:pPr>
            <a:r>
              <a:rPr lang="en-US" sz="2400" cap="none" dirty="0"/>
              <a:t>Can large language models generate useful linguistic corpora? </a:t>
            </a:r>
            <a:br>
              <a:rPr lang="en-US" sz="2400" cap="none" dirty="0"/>
            </a:br>
            <a:r>
              <a:rPr lang="en-US" sz="2400" cap="none" dirty="0"/>
              <a:t>A case study of the word frequency effect in young German readers</a:t>
            </a:r>
          </a:p>
        </p:txBody>
      </p:sp>
      <p:pic>
        <p:nvPicPr>
          <p:cNvPr id="279" name="lab logo new.png" descr="lab logo new.png"/>
          <p:cNvPicPr>
            <a:picLocks noChangeAspect="1"/>
          </p:cNvPicPr>
          <p:nvPr/>
        </p:nvPicPr>
        <p:blipFill>
          <a:blip r:embed="rId3"/>
          <a:srcRect r="52264"/>
          <a:stretch>
            <a:fillRect/>
          </a:stretch>
        </p:blipFill>
        <p:spPr>
          <a:xfrm>
            <a:off x="8338030" y="5013213"/>
            <a:ext cx="1465072" cy="1762115"/>
          </a:xfrm>
          <a:prstGeom prst="rect">
            <a:avLst/>
          </a:prstGeom>
          <a:ln w="12700">
            <a:miter lim="400000"/>
          </a:ln>
        </p:spPr>
      </p:pic>
      <p:sp>
        <p:nvSpPr>
          <p:cNvPr id="280" name="Untertitel 10"/>
          <p:cNvSpPr txBox="1">
            <a:spLocks noGrp="1"/>
          </p:cNvSpPr>
          <p:nvPr>
            <p:ph type="subTitle" sz="quarter" idx="1"/>
          </p:nvPr>
        </p:nvSpPr>
        <p:spPr>
          <a:xfrm>
            <a:off x="707568" y="3761026"/>
            <a:ext cx="10283205" cy="1237450"/>
          </a:xfrm>
          <a:prstGeom prst="rect">
            <a:avLst/>
          </a:prstGeom>
        </p:spPr>
        <p:txBody>
          <a:bodyPr>
            <a:normAutofit/>
          </a:bodyPr>
          <a:lstStyle/>
          <a:p>
            <a:pPr marL="0" indent="0" defTabSz="448055">
              <a:spcBef>
                <a:spcPts val="500"/>
              </a:spcBef>
              <a:buNone/>
              <a:defRPr sz="1330"/>
            </a:pPr>
            <a:r>
              <a:rPr dirty="0"/>
              <a:t>Job Schepens - Institute for </a:t>
            </a:r>
            <a:r>
              <a:rPr lang="en-US" dirty="0"/>
              <a:t>Digital Humanities</a:t>
            </a:r>
            <a:endParaRPr dirty="0"/>
          </a:p>
          <a:p>
            <a:pPr marL="0" indent="0" defTabSz="448055">
              <a:spcBef>
                <a:spcPts val="500"/>
              </a:spcBef>
              <a:buNone/>
              <a:defRPr sz="1330"/>
            </a:pPr>
            <a:r>
              <a:rPr dirty="0"/>
              <a:t>Hanna </a:t>
            </a:r>
            <a:r>
              <a:rPr dirty="0" err="1"/>
              <a:t>Wołoszyn</a:t>
            </a:r>
            <a:r>
              <a:rPr dirty="0"/>
              <a:t> - Self learning systems lab</a:t>
            </a:r>
            <a:endParaRPr lang="en-US" dirty="0"/>
          </a:p>
          <a:p>
            <a:pPr marL="0" indent="0" defTabSz="448055">
              <a:spcBef>
                <a:spcPts val="500"/>
              </a:spcBef>
              <a:buNone/>
              <a:defRPr sz="1330"/>
            </a:pPr>
            <a:r>
              <a:rPr dirty="0"/>
              <a:t>Nicole Marx - Mercator Institute</a:t>
            </a:r>
            <a:r>
              <a:rPr lang="en-US" dirty="0"/>
              <a:t> for Literacy and Language Education</a:t>
            </a:r>
            <a:endParaRPr dirty="0"/>
          </a:p>
          <a:p>
            <a:pPr marL="0" indent="0" defTabSz="448055">
              <a:spcBef>
                <a:spcPts val="500"/>
              </a:spcBef>
              <a:buNone/>
              <a:defRPr sz="1330"/>
            </a:pPr>
            <a:r>
              <a:rPr dirty="0"/>
              <a:t>Benjamin </a:t>
            </a:r>
            <a:r>
              <a:rPr dirty="0" err="1"/>
              <a:t>Gagl</a:t>
            </a:r>
            <a:r>
              <a:rPr dirty="0"/>
              <a:t> - Self learning systems la</a:t>
            </a:r>
            <a:r>
              <a:rPr lang="en-US" dirty="0"/>
              <a:t>b</a:t>
            </a:r>
          </a:p>
        </p:txBody>
      </p:sp>
      <p:pic>
        <p:nvPicPr>
          <p:cNvPr id="281" name="pasted-image.png" descr="pasted-image.png"/>
          <p:cNvPicPr>
            <a:picLocks noChangeAspect="1"/>
          </p:cNvPicPr>
          <p:nvPr/>
        </p:nvPicPr>
        <p:blipFill>
          <a:blip r:embed="rId4"/>
          <a:stretch>
            <a:fillRect/>
          </a:stretch>
        </p:blipFill>
        <p:spPr>
          <a:xfrm>
            <a:off x="4501438" y="5398260"/>
            <a:ext cx="3033081" cy="1109832"/>
          </a:xfrm>
          <a:prstGeom prst="rect">
            <a:avLst/>
          </a:prstGeom>
          <a:ln w="12700">
            <a:miter lim="400000"/>
          </a:ln>
        </p:spPr>
      </p:pic>
      <p:grpSp>
        <p:nvGrpSpPr>
          <p:cNvPr id="2" name="pasted-image.png">
            <a:extLst>
              <a:ext uri="{FF2B5EF4-FFF2-40B4-BE49-F238E27FC236}">
                <a16:creationId xmlns:a16="http://schemas.microsoft.com/office/drawing/2014/main" id="{30152630-DE35-C362-2DDA-7DBF5943575E}"/>
              </a:ext>
            </a:extLst>
          </p:cNvPr>
          <p:cNvGrpSpPr/>
          <p:nvPr/>
        </p:nvGrpSpPr>
        <p:grpSpPr>
          <a:xfrm>
            <a:off x="8448185" y="3558411"/>
            <a:ext cx="1431116" cy="1538137"/>
            <a:chOff x="0" y="0"/>
            <a:chExt cx="1431114" cy="1538135"/>
          </a:xfrm>
        </p:grpSpPr>
        <p:pic>
          <p:nvPicPr>
            <p:cNvPr id="3" name="pasted-image.png" descr="pasted-image.png">
              <a:extLst>
                <a:ext uri="{FF2B5EF4-FFF2-40B4-BE49-F238E27FC236}">
                  <a16:creationId xmlns:a16="http://schemas.microsoft.com/office/drawing/2014/main" id="{A0427918-1EBC-6498-A2CD-57314AA41067}"/>
                </a:ext>
              </a:extLst>
            </p:cNvPr>
            <p:cNvPicPr>
              <a:picLocks noChangeAspect="1"/>
            </p:cNvPicPr>
            <p:nvPr/>
          </p:nvPicPr>
          <p:blipFill>
            <a:blip r:embed="rId5"/>
            <a:srcRect t="7787" b="18612"/>
            <a:stretch>
              <a:fillRect/>
            </a:stretch>
          </p:blipFill>
          <p:spPr>
            <a:xfrm>
              <a:off x="76200" y="38100"/>
              <a:ext cx="1278715" cy="1334936"/>
            </a:xfrm>
            <a:prstGeom prst="rect">
              <a:avLst/>
            </a:prstGeom>
            <a:ln>
              <a:noFill/>
            </a:ln>
            <a:effectLst/>
          </p:spPr>
        </p:pic>
        <p:pic>
          <p:nvPicPr>
            <p:cNvPr id="4" name="pasted-image.png" descr="pasted-image.png">
              <a:extLst>
                <a:ext uri="{FF2B5EF4-FFF2-40B4-BE49-F238E27FC236}">
                  <a16:creationId xmlns:a16="http://schemas.microsoft.com/office/drawing/2014/main" id="{05C0A181-D31B-56D1-1463-C8FE8FB3C726}"/>
                </a:ext>
              </a:extLst>
            </p:cNvPr>
            <p:cNvPicPr>
              <a:picLocks/>
            </p:cNvPicPr>
            <p:nvPr/>
          </p:nvPicPr>
          <p:blipFill>
            <a:blip r:embed="rId6"/>
            <a:stretch>
              <a:fillRect/>
            </a:stretch>
          </p:blipFill>
          <p:spPr>
            <a:xfrm>
              <a:off x="-1" y="-1"/>
              <a:ext cx="1431116" cy="1538137"/>
            </a:xfrm>
            <a:prstGeom prst="rect">
              <a:avLst/>
            </a:prstGeom>
            <a:effectLst/>
          </p:spPr>
        </p:pic>
      </p:grpSp>
      <p:grpSp>
        <p:nvGrpSpPr>
          <p:cNvPr id="5" name="pasted-movie.png">
            <a:extLst>
              <a:ext uri="{FF2B5EF4-FFF2-40B4-BE49-F238E27FC236}">
                <a16:creationId xmlns:a16="http://schemas.microsoft.com/office/drawing/2014/main" id="{997E5DDF-0ECA-ED88-8938-D6BEA876410A}"/>
              </a:ext>
            </a:extLst>
          </p:cNvPr>
          <p:cNvGrpSpPr/>
          <p:nvPr/>
        </p:nvGrpSpPr>
        <p:grpSpPr>
          <a:xfrm>
            <a:off x="6847757" y="3513551"/>
            <a:ext cx="1373524" cy="1627856"/>
            <a:chOff x="0" y="0"/>
            <a:chExt cx="1373523" cy="1627855"/>
          </a:xfrm>
        </p:grpSpPr>
        <p:pic>
          <p:nvPicPr>
            <p:cNvPr id="6" name="pasted-movie.png" descr="pasted-movie.png">
              <a:extLst>
                <a:ext uri="{FF2B5EF4-FFF2-40B4-BE49-F238E27FC236}">
                  <a16:creationId xmlns:a16="http://schemas.microsoft.com/office/drawing/2014/main" id="{971284AF-B8B0-7531-3D84-8FD53CA69B9F}"/>
                </a:ext>
              </a:extLst>
            </p:cNvPr>
            <p:cNvPicPr>
              <a:picLocks noChangeAspect="1"/>
            </p:cNvPicPr>
            <p:nvPr/>
          </p:nvPicPr>
          <p:blipFill>
            <a:blip r:embed="rId7"/>
            <a:srcRect t="8558" b="8558"/>
            <a:stretch>
              <a:fillRect/>
            </a:stretch>
          </p:blipFill>
          <p:spPr>
            <a:xfrm>
              <a:off x="76199" y="38100"/>
              <a:ext cx="1221125" cy="1424656"/>
            </a:xfrm>
            <a:prstGeom prst="rect">
              <a:avLst/>
            </a:prstGeom>
            <a:ln>
              <a:noFill/>
            </a:ln>
            <a:effectLst/>
          </p:spPr>
        </p:pic>
        <p:pic>
          <p:nvPicPr>
            <p:cNvPr id="7" name="pasted-movie.png" descr="pasted-movie.png">
              <a:extLst>
                <a:ext uri="{FF2B5EF4-FFF2-40B4-BE49-F238E27FC236}">
                  <a16:creationId xmlns:a16="http://schemas.microsoft.com/office/drawing/2014/main" id="{83C7EF7F-EB61-A2BA-2E1C-5D61DC272C88}"/>
                </a:ext>
              </a:extLst>
            </p:cNvPr>
            <p:cNvPicPr>
              <a:picLocks/>
            </p:cNvPicPr>
            <p:nvPr/>
          </p:nvPicPr>
          <p:blipFill>
            <a:blip r:embed="rId8"/>
            <a:stretch>
              <a:fillRect/>
            </a:stretch>
          </p:blipFill>
          <p:spPr>
            <a:xfrm>
              <a:off x="0" y="0"/>
              <a:ext cx="1373524" cy="1627856"/>
            </a:xfrm>
            <a:prstGeom prst="rect">
              <a:avLst/>
            </a:prstGeom>
            <a:effectLst/>
          </p:spPr>
        </p:pic>
      </p:grpSp>
      <p:pic>
        <p:nvPicPr>
          <p:cNvPr id="8" name="Picture 7" descr="A close-up of a person smiling&#10;&#10;AI-generated content may be incorrect.">
            <a:extLst>
              <a:ext uri="{FF2B5EF4-FFF2-40B4-BE49-F238E27FC236}">
                <a16:creationId xmlns:a16="http://schemas.microsoft.com/office/drawing/2014/main" id="{ECA688F6-8D72-F1E7-3413-8AA5022851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2536" y="3589970"/>
            <a:ext cx="1343673" cy="1343673"/>
          </a:xfrm>
          <a:prstGeom prst="rect">
            <a:avLst/>
          </a:prstGeom>
        </p:spPr>
      </p:pic>
      <p:pic>
        <p:nvPicPr>
          <p:cNvPr id="9" name="pasted-image.png" descr="pasted-image.png">
            <a:extLst>
              <a:ext uri="{FF2B5EF4-FFF2-40B4-BE49-F238E27FC236}">
                <a16:creationId xmlns:a16="http://schemas.microsoft.com/office/drawing/2014/main" id="{0280212C-986F-7CA7-5518-86FCA3B216C9}"/>
              </a:ext>
            </a:extLst>
          </p:cNvPr>
          <p:cNvPicPr>
            <a:picLocks noChangeAspect="1"/>
          </p:cNvPicPr>
          <p:nvPr/>
        </p:nvPicPr>
        <p:blipFill>
          <a:blip r:embed="rId10"/>
          <a:srcRect l="3985" r="3985"/>
          <a:stretch>
            <a:fillRect/>
          </a:stretch>
        </p:blipFill>
        <p:spPr>
          <a:xfrm>
            <a:off x="10393773" y="128510"/>
            <a:ext cx="1608854" cy="1716301"/>
          </a:xfrm>
          <a:prstGeom prst="rect">
            <a:avLst/>
          </a:prstGeom>
          <a:ln w="12700">
            <a:miter lim="400000"/>
          </a:ln>
        </p:spPr>
      </p:pic>
      <p:sp>
        <p:nvSpPr>
          <p:cNvPr id="11" name="Find Preprint here">
            <a:extLst>
              <a:ext uri="{FF2B5EF4-FFF2-40B4-BE49-F238E27FC236}">
                <a16:creationId xmlns:a16="http://schemas.microsoft.com/office/drawing/2014/main" id="{180A79A7-67FD-4D44-9B9B-9CC45FDBB316}"/>
              </a:ext>
            </a:extLst>
          </p:cNvPr>
          <p:cNvSpPr txBox="1"/>
          <p:nvPr/>
        </p:nvSpPr>
        <p:spPr>
          <a:xfrm>
            <a:off x="5314532" y="252139"/>
            <a:ext cx="3494802" cy="535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spcBef>
                <a:spcPts val="1200"/>
              </a:spcBef>
              <a:defRPr sz="3100" b="1">
                <a:solidFill>
                  <a:schemeClr val="accent4"/>
                </a:solidFill>
              </a:defRPr>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sz="3100" b="1" i="0" u="none" strike="noStrike" kern="0" cap="none" spc="0" normalizeH="0" baseline="0" noProof="0" dirty="0">
                <a:ln>
                  <a:noFill/>
                </a:ln>
                <a:solidFill>
                  <a:srgbClr val="E05A52"/>
                </a:solidFill>
                <a:effectLst/>
                <a:uLnTx/>
                <a:uFillTx/>
                <a:latin typeface="Arial"/>
                <a:cs typeface="Arial"/>
                <a:sym typeface="Arial"/>
              </a:rPr>
              <a:t>Find Preprint here</a:t>
            </a:r>
          </a:p>
        </p:txBody>
      </p:sp>
      <p:sp>
        <p:nvSpPr>
          <p:cNvPr id="12" name="Arrow">
            <a:extLst>
              <a:ext uri="{FF2B5EF4-FFF2-40B4-BE49-F238E27FC236}">
                <a16:creationId xmlns:a16="http://schemas.microsoft.com/office/drawing/2014/main" id="{808B9A23-CFB4-EBF9-ABFC-DD22FAF3C2FE}"/>
              </a:ext>
            </a:extLst>
          </p:cNvPr>
          <p:cNvSpPr/>
          <p:nvPr/>
        </p:nvSpPr>
        <p:spPr>
          <a:xfrm>
            <a:off x="9144340" y="326313"/>
            <a:ext cx="831851" cy="387410"/>
          </a:xfrm>
          <a:prstGeom prst="rightArrow">
            <a:avLst>
              <a:gd name="adj1" fmla="val 32000"/>
              <a:gd name="adj2" fmla="val 137421"/>
            </a:avLst>
          </a:prstGeom>
          <a:solidFill>
            <a:schemeClr val="accent1"/>
          </a:solidFill>
          <a:ln w="25400">
            <a:solidFill>
              <a:schemeClr val="accent1"/>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581255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728106-E126-40C8-AFF6-2C8FF7B6C461}"/>
              </a:ext>
            </a:extLst>
          </p:cNvPr>
          <p:cNvSpPr>
            <a:spLocks noGrp="1"/>
          </p:cNvSpPr>
          <p:nvPr>
            <p:ph sz="half" idx="1"/>
          </p:nvPr>
        </p:nvSpPr>
        <p:spPr/>
        <p:txBody>
          <a:bodyPr/>
          <a:lstStyle/>
          <a:p>
            <a:r>
              <a:rPr lang="en-US" dirty="0"/>
              <a:t>Task: generate a corpus, estimate word frequencies, fit to reading times, compare to other measures</a:t>
            </a:r>
          </a:p>
          <a:p>
            <a:r>
              <a:rPr lang="en-US" dirty="0" err="1"/>
              <a:t>Github</a:t>
            </a:r>
            <a:r>
              <a:rPr lang="en-US" dirty="0"/>
              <a:t> repo already consists of code and data: </a:t>
            </a:r>
            <a:r>
              <a:rPr lang="en-US" b="1" dirty="0">
                <a:hlinkClick r:id="rId2"/>
              </a:rPr>
              <a:t>https://github.com/jobschepens/mlschool-text</a:t>
            </a:r>
            <a:endParaRPr lang="en-US" b="1" dirty="0"/>
          </a:p>
          <a:p>
            <a:pPr lvl="1"/>
            <a:r>
              <a:rPr lang="en-US" dirty="0"/>
              <a:t>Some pre-generated corpora (max 2 million words)</a:t>
            </a:r>
          </a:p>
          <a:p>
            <a:pPr lvl="1"/>
            <a:r>
              <a:rPr lang="en-US" dirty="0"/>
              <a:t>40.000 English-speaking adult word reading times</a:t>
            </a:r>
          </a:p>
          <a:p>
            <a:pPr lvl="1"/>
            <a:r>
              <a:rPr lang="en-US" dirty="0"/>
              <a:t>Reference data: SUBTLEX, </a:t>
            </a:r>
            <a:r>
              <a:rPr lang="en-US" dirty="0" err="1"/>
              <a:t>Multilex</a:t>
            </a:r>
            <a:r>
              <a:rPr lang="en-US" dirty="0"/>
              <a:t>, GPT familiarity estimates</a:t>
            </a:r>
          </a:p>
          <a:p>
            <a:r>
              <a:rPr lang="en-US" dirty="0"/>
              <a:t>Learning goals: try out the pipeline, explore, run new experiments, possibly extend the analysis</a:t>
            </a:r>
          </a:p>
          <a:p>
            <a:pPr lvl="1"/>
            <a:r>
              <a:rPr lang="en-US" dirty="0"/>
              <a:t>Understanding how LLMs can be used in computational corpus / psycholinguistics</a:t>
            </a:r>
          </a:p>
          <a:p>
            <a:pPr lvl="1"/>
            <a:r>
              <a:rPr lang="en-US" dirty="0"/>
              <a:t>Hands-on: Experiencing pipeline from text generation to statistical modeling</a:t>
            </a:r>
          </a:p>
          <a:p>
            <a:pPr lvl="1"/>
            <a:r>
              <a:rPr lang="en-US" dirty="0"/>
              <a:t>Do LLM-based frequencies predict reading behavior better than other frequency measures / familiarity?</a:t>
            </a:r>
          </a:p>
          <a:p>
            <a:r>
              <a:rPr lang="en-US" dirty="0"/>
              <a:t>You can run the code locally (recommended) or online</a:t>
            </a:r>
          </a:p>
          <a:p>
            <a:r>
              <a:rPr lang="en-US" dirty="0"/>
              <a:t>You can use an Open Router API key to access cheap and fast models such as qwen-30b</a:t>
            </a:r>
          </a:p>
        </p:txBody>
      </p:sp>
      <p:sp>
        <p:nvSpPr>
          <p:cNvPr id="4" name="Title 3">
            <a:extLst>
              <a:ext uri="{FF2B5EF4-FFF2-40B4-BE49-F238E27FC236}">
                <a16:creationId xmlns:a16="http://schemas.microsoft.com/office/drawing/2014/main" id="{AEFFC4B6-AFEA-4E31-B967-1A8BC0042329}"/>
              </a:ext>
            </a:extLst>
          </p:cNvPr>
          <p:cNvSpPr>
            <a:spLocks noGrp="1"/>
          </p:cNvSpPr>
          <p:nvPr>
            <p:ph type="title"/>
          </p:nvPr>
        </p:nvSpPr>
        <p:spPr/>
        <p:txBody>
          <a:bodyPr/>
          <a:lstStyle/>
          <a:p>
            <a:r>
              <a:rPr lang="en-US" dirty="0"/>
              <a:t>Practice Session: Just run some code? </a:t>
            </a:r>
          </a:p>
        </p:txBody>
      </p:sp>
      <p:pic>
        <p:nvPicPr>
          <p:cNvPr id="7" name="Picture 6">
            <a:extLst>
              <a:ext uri="{FF2B5EF4-FFF2-40B4-BE49-F238E27FC236}">
                <a16:creationId xmlns:a16="http://schemas.microsoft.com/office/drawing/2014/main" id="{CCAE92C0-37DD-4B25-95B5-8CAAC4545301}"/>
              </a:ext>
            </a:extLst>
          </p:cNvPr>
          <p:cNvPicPr>
            <a:picLocks noChangeAspect="1"/>
          </p:cNvPicPr>
          <p:nvPr/>
        </p:nvPicPr>
        <p:blipFill>
          <a:blip r:embed="rId3"/>
          <a:stretch>
            <a:fillRect/>
          </a:stretch>
        </p:blipFill>
        <p:spPr>
          <a:xfrm>
            <a:off x="7752184" y="44625"/>
            <a:ext cx="4390788" cy="1185798"/>
          </a:xfrm>
          <a:prstGeom prst="rect">
            <a:avLst/>
          </a:prstGeom>
        </p:spPr>
      </p:pic>
    </p:spTree>
    <p:extLst>
      <p:ext uri="{BB962C8B-B14F-4D97-AF65-F5344CB8AC3E}">
        <p14:creationId xmlns:p14="http://schemas.microsoft.com/office/powerpoint/2010/main" val="1596799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2C2C9-A683-40C3-8BA1-0E35DD6F2D32}"/>
              </a:ext>
            </a:extLst>
          </p:cNvPr>
          <p:cNvPicPr>
            <a:picLocks noChangeAspect="1"/>
          </p:cNvPicPr>
          <p:nvPr/>
        </p:nvPicPr>
        <p:blipFill>
          <a:blip r:embed="rId3"/>
          <a:stretch>
            <a:fillRect/>
          </a:stretch>
        </p:blipFill>
        <p:spPr>
          <a:xfrm>
            <a:off x="1703512" y="1224137"/>
            <a:ext cx="7887353" cy="5589239"/>
          </a:xfrm>
          <a:prstGeom prst="rect">
            <a:avLst/>
          </a:prstGeom>
        </p:spPr>
      </p:pic>
      <p:sp>
        <p:nvSpPr>
          <p:cNvPr id="4" name="Title 3">
            <a:extLst>
              <a:ext uri="{FF2B5EF4-FFF2-40B4-BE49-F238E27FC236}">
                <a16:creationId xmlns:a16="http://schemas.microsoft.com/office/drawing/2014/main" id="{AEFFC4B6-AFEA-4E31-B967-1A8BC0042329}"/>
              </a:ext>
            </a:extLst>
          </p:cNvPr>
          <p:cNvSpPr>
            <a:spLocks noGrp="1"/>
          </p:cNvSpPr>
          <p:nvPr>
            <p:ph type="title"/>
          </p:nvPr>
        </p:nvSpPr>
        <p:spPr/>
        <p:txBody>
          <a:bodyPr/>
          <a:lstStyle/>
          <a:p>
            <a:r>
              <a:rPr lang="en-US" dirty="0"/>
              <a:t>Practice Session: Just run some code? </a:t>
            </a:r>
          </a:p>
        </p:txBody>
      </p:sp>
      <p:pic>
        <p:nvPicPr>
          <p:cNvPr id="6" name="Picture 5">
            <a:extLst>
              <a:ext uri="{FF2B5EF4-FFF2-40B4-BE49-F238E27FC236}">
                <a16:creationId xmlns:a16="http://schemas.microsoft.com/office/drawing/2014/main" id="{8ADF7DE7-179F-4412-A72A-0F834E382463}"/>
              </a:ext>
            </a:extLst>
          </p:cNvPr>
          <p:cNvPicPr>
            <a:picLocks noChangeAspect="1"/>
          </p:cNvPicPr>
          <p:nvPr/>
        </p:nvPicPr>
        <p:blipFill>
          <a:blip r:embed="rId4"/>
          <a:stretch>
            <a:fillRect/>
          </a:stretch>
        </p:blipFill>
        <p:spPr>
          <a:xfrm>
            <a:off x="7752184" y="44625"/>
            <a:ext cx="4390788" cy="1185798"/>
          </a:xfrm>
          <a:prstGeom prst="rect">
            <a:avLst/>
          </a:prstGeom>
        </p:spPr>
      </p:pic>
    </p:spTree>
    <p:extLst>
      <p:ext uri="{BB962C8B-B14F-4D97-AF65-F5344CB8AC3E}">
        <p14:creationId xmlns:p14="http://schemas.microsoft.com/office/powerpoint/2010/main" val="367719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8367C7-596A-4239-9E42-1FDD1C876CC6}"/>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6688" y="342038"/>
            <a:ext cx="4079776" cy="2294874"/>
          </a:xfrm>
        </p:spPr>
      </p:pic>
      <p:pic>
        <p:nvPicPr>
          <p:cNvPr id="7" name="Picture 6">
            <a:extLst>
              <a:ext uri="{FF2B5EF4-FFF2-40B4-BE49-F238E27FC236}">
                <a16:creationId xmlns:a16="http://schemas.microsoft.com/office/drawing/2014/main" id="{30B0717E-4BFC-4407-8EBE-947FF8528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2409" y="558062"/>
            <a:ext cx="4079776" cy="2294874"/>
          </a:xfrm>
          <a:prstGeom prst="rect">
            <a:avLst/>
          </a:prstGeom>
        </p:spPr>
      </p:pic>
      <p:sp>
        <p:nvSpPr>
          <p:cNvPr id="8" name="TextBox 7">
            <a:extLst>
              <a:ext uri="{FF2B5EF4-FFF2-40B4-BE49-F238E27FC236}">
                <a16:creationId xmlns:a16="http://schemas.microsoft.com/office/drawing/2014/main" id="{5E0BB09C-938E-49EA-BEAA-25434519B4BB}"/>
              </a:ext>
            </a:extLst>
          </p:cNvPr>
          <p:cNvSpPr txBox="1"/>
          <p:nvPr/>
        </p:nvSpPr>
        <p:spPr>
          <a:xfrm>
            <a:off x="2239928" y="2342621"/>
            <a:ext cx="1511952" cy="338554"/>
          </a:xfrm>
          <a:prstGeom prst="rect">
            <a:avLst/>
          </a:prstGeom>
          <a:noFill/>
        </p:spPr>
        <p:txBody>
          <a:bodyPr wrap="none" rtlCol="0">
            <a:spAutoFit/>
          </a:bodyPr>
          <a:lstStyle/>
          <a:p>
            <a:r>
              <a:rPr lang="en-US" sz="1600" dirty="0"/>
              <a:t>December 2024</a:t>
            </a:r>
          </a:p>
        </p:txBody>
      </p:sp>
      <p:pic>
        <p:nvPicPr>
          <p:cNvPr id="10" name="Picture 9">
            <a:extLst>
              <a:ext uri="{FF2B5EF4-FFF2-40B4-BE49-F238E27FC236}">
                <a16:creationId xmlns:a16="http://schemas.microsoft.com/office/drawing/2014/main" id="{C9928194-0863-4317-AB14-D9078F872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4152" y="702078"/>
            <a:ext cx="4079775" cy="2294874"/>
          </a:xfrm>
          <a:prstGeom prst="rect">
            <a:avLst/>
          </a:prstGeom>
        </p:spPr>
      </p:pic>
      <p:sp>
        <p:nvSpPr>
          <p:cNvPr id="11" name="TextBox 10">
            <a:extLst>
              <a:ext uri="{FF2B5EF4-FFF2-40B4-BE49-F238E27FC236}">
                <a16:creationId xmlns:a16="http://schemas.microsoft.com/office/drawing/2014/main" id="{E99DCF49-5F09-4679-AED2-BB51ACE37D16}"/>
              </a:ext>
            </a:extLst>
          </p:cNvPr>
          <p:cNvSpPr txBox="1"/>
          <p:nvPr/>
        </p:nvSpPr>
        <p:spPr>
          <a:xfrm>
            <a:off x="8544272" y="1587289"/>
            <a:ext cx="1938159" cy="338554"/>
          </a:xfrm>
          <a:prstGeom prst="rect">
            <a:avLst/>
          </a:prstGeom>
          <a:noFill/>
        </p:spPr>
        <p:txBody>
          <a:bodyPr wrap="none" rtlCol="0">
            <a:spAutoFit/>
          </a:bodyPr>
          <a:lstStyle/>
          <a:p>
            <a:r>
              <a:rPr lang="en-US" sz="1600" dirty="0"/>
              <a:t>~20GB, January 2025</a:t>
            </a:r>
          </a:p>
        </p:txBody>
      </p:sp>
      <p:sp>
        <p:nvSpPr>
          <p:cNvPr id="20" name="TextBox 19">
            <a:extLst>
              <a:ext uri="{FF2B5EF4-FFF2-40B4-BE49-F238E27FC236}">
                <a16:creationId xmlns:a16="http://schemas.microsoft.com/office/drawing/2014/main" id="{2BE25F65-4FB1-43F4-A29A-9B7C1390F23E}"/>
              </a:ext>
            </a:extLst>
          </p:cNvPr>
          <p:cNvSpPr txBox="1"/>
          <p:nvPr/>
        </p:nvSpPr>
        <p:spPr>
          <a:xfrm>
            <a:off x="10529095" y="2693986"/>
            <a:ext cx="1183529" cy="584775"/>
          </a:xfrm>
          <a:prstGeom prst="rect">
            <a:avLst/>
          </a:prstGeom>
          <a:noFill/>
        </p:spPr>
        <p:txBody>
          <a:bodyPr wrap="none" rtlCol="0">
            <a:spAutoFit/>
          </a:bodyPr>
          <a:lstStyle/>
          <a:p>
            <a:r>
              <a:rPr lang="en-US" sz="1600" dirty="0">
                <a:solidFill>
                  <a:schemeClr val="bg1"/>
                </a:solidFill>
              </a:rPr>
              <a:t>March 2025</a:t>
            </a:r>
            <a:br>
              <a:rPr lang="en-US" sz="1600" dirty="0">
                <a:solidFill>
                  <a:schemeClr val="bg1"/>
                </a:solidFill>
              </a:rPr>
            </a:br>
            <a:endParaRPr lang="en-US" sz="1600" dirty="0">
              <a:solidFill>
                <a:schemeClr val="bg1"/>
              </a:solidFill>
            </a:endParaRPr>
          </a:p>
        </p:txBody>
      </p:sp>
      <p:sp>
        <p:nvSpPr>
          <p:cNvPr id="17" name="TextBox 16">
            <a:extLst>
              <a:ext uri="{FF2B5EF4-FFF2-40B4-BE49-F238E27FC236}">
                <a16:creationId xmlns:a16="http://schemas.microsoft.com/office/drawing/2014/main" id="{20418B74-EF16-4ACC-B313-F4B27E7C5ECF}"/>
              </a:ext>
            </a:extLst>
          </p:cNvPr>
          <p:cNvSpPr txBox="1"/>
          <p:nvPr/>
        </p:nvSpPr>
        <p:spPr>
          <a:xfrm>
            <a:off x="6340184" y="2574154"/>
            <a:ext cx="1392945" cy="830997"/>
          </a:xfrm>
          <a:prstGeom prst="rect">
            <a:avLst/>
          </a:prstGeom>
          <a:noFill/>
        </p:spPr>
        <p:txBody>
          <a:bodyPr wrap="none" rtlCol="0">
            <a:spAutoFit/>
          </a:bodyPr>
          <a:lstStyle/>
          <a:p>
            <a:r>
              <a:rPr lang="en-US" sz="1600" dirty="0">
                <a:solidFill>
                  <a:schemeClr val="bg1"/>
                </a:solidFill>
              </a:rPr>
              <a:t>February 2025</a:t>
            </a:r>
            <a:br>
              <a:rPr lang="en-US" sz="1600" dirty="0">
                <a:solidFill>
                  <a:schemeClr val="bg1"/>
                </a:solidFill>
              </a:rPr>
            </a:br>
            <a:r>
              <a:rPr lang="en-US" sz="1600" dirty="0">
                <a:solidFill>
                  <a:schemeClr val="bg1"/>
                </a:solidFill>
              </a:rPr>
              <a:t>GPT 4.5</a:t>
            </a:r>
          </a:p>
          <a:p>
            <a:r>
              <a:rPr lang="en-US" sz="1600" dirty="0">
                <a:solidFill>
                  <a:schemeClr val="bg1"/>
                </a:solidFill>
              </a:rPr>
              <a:t>~6 weeks</a:t>
            </a:r>
          </a:p>
        </p:txBody>
      </p:sp>
      <p:pic>
        <p:nvPicPr>
          <p:cNvPr id="25" name="Picture 24">
            <a:extLst>
              <a:ext uri="{FF2B5EF4-FFF2-40B4-BE49-F238E27FC236}">
                <a16:creationId xmlns:a16="http://schemas.microsoft.com/office/drawing/2014/main" id="{55BDFF73-66BE-495B-80CF-51EB87E11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5" y="3573016"/>
            <a:ext cx="4031771" cy="2267871"/>
          </a:xfrm>
          <a:prstGeom prst="rect">
            <a:avLst/>
          </a:prstGeom>
        </p:spPr>
      </p:pic>
      <p:sp>
        <p:nvSpPr>
          <p:cNvPr id="26" name="TextBox 25">
            <a:extLst>
              <a:ext uri="{FF2B5EF4-FFF2-40B4-BE49-F238E27FC236}">
                <a16:creationId xmlns:a16="http://schemas.microsoft.com/office/drawing/2014/main" id="{BDFBB1BD-1738-4F8A-B3D4-F9C7759BA3CC}"/>
              </a:ext>
            </a:extLst>
          </p:cNvPr>
          <p:cNvSpPr txBox="1"/>
          <p:nvPr/>
        </p:nvSpPr>
        <p:spPr>
          <a:xfrm>
            <a:off x="1574855" y="4621072"/>
            <a:ext cx="1039067" cy="584775"/>
          </a:xfrm>
          <a:prstGeom prst="rect">
            <a:avLst/>
          </a:prstGeom>
          <a:noFill/>
        </p:spPr>
        <p:txBody>
          <a:bodyPr wrap="none" rtlCol="0">
            <a:spAutoFit/>
          </a:bodyPr>
          <a:lstStyle/>
          <a:p>
            <a:r>
              <a:rPr lang="en-US" sz="1600" dirty="0">
                <a:solidFill>
                  <a:schemeClr val="bg1"/>
                </a:solidFill>
              </a:rPr>
              <a:t>April 2025</a:t>
            </a:r>
            <a:br>
              <a:rPr lang="en-US" sz="1600" dirty="0">
                <a:solidFill>
                  <a:schemeClr val="bg1"/>
                </a:solidFill>
              </a:rPr>
            </a:br>
            <a:endParaRPr lang="en-US" sz="1600" dirty="0">
              <a:solidFill>
                <a:schemeClr val="bg1"/>
              </a:solidFill>
            </a:endParaRPr>
          </a:p>
        </p:txBody>
      </p:sp>
      <p:pic>
        <p:nvPicPr>
          <p:cNvPr id="28" name="Picture 27">
            <a:extLst>
              <a:ext uri="{FF2B5EF4-FFF2-40B4-BE49-F238E27FC236}">
                <a16:creationId xmlns:a16="http://schemas.microsoft.com/office/drawing/2014/main" id="{68E957C6-DCA1-41B7-9927-092D8E53CA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4429" y="3715567"/>
            <a:ext cx="4031771" cy="2267871"/>
          </a:xfrm>
          <a:prstGeom prst="rect">
            <a:avLst/>
          </a:prstGeom>
        </p:spPr>
      </p:pic>
      <p:pic>
        <p:nvPicPr>
          <p:cNvPr id="30" name="Picture 29">
            <a:extLst>
              <a:ext uri="{FF2B5EF4-FFF2-40B4-BE49-F238E27FC236}">
                <a16:creationId xmlns:a16="http://schemas.microsoft.com/office/drawing/2014/main" id="{062AE136-9943-4B27-A8A8-097E4A66A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4192" y="3868965"/>
            <a:ext cx="4031770" cy="2267871"/>
          </a:xfrm>
          <a:prstGeom prst="rect">
            <a:avLst/>
          </a:prstGeom>
        </p:spPr>
      </p:pic>
      <p:sp>
        <p:nvSpPr>
          <p:cNvPr id="33" name="TextBox 32">
            <a:extLst>
              <a:ext uri="{FF2B5EF4-FFF2-40B4-BE49-F238E27FC236}">
                <a16:creationId xmlns:a16="http://schemas.microsoft.com/office/drawing/2014/main" id="{A5C55B87-BCF8-4363-8724-7C9A410BEEF0}"/>
              </a:ext>
            </a:extLst>
          </p:cNvPr>
          <p:cNvSpPr txBox="1"/>
          <p:nvPr/>
        </p:nvSpPr>
        <p:spPr>
          <a:xfrm rot="16200000">
            <a:off x="9665081" y="2140721"/>
            <a:ext cx="4866218" cy="584775"/>
          </a:xfrm>
          <a:prstGeom prst="rect">
            <a:avLst/>
          </a:prstGeom>
          <a:noFill/>
        </p:spPr>
        <p:txBody>
          <a:bodyPr wrap="square">
            <a:spAutoFit/>
          </a:bodyPr>
          <a:lstStyle/>
          <a:p>
            <a:r>
              <a:rPr lang="en-US" sz="1600" dirty="0">
                <a:solidFill>
                  <a:srgbClr val="131313"/>
                </a:solidFill>
                <a:effectLst/>
              </a:rPr>
              <a:t>Simon Willison (2025), </a:t>
            </a:r>
            <a:r>
              <a:rPr lang="en-US" sz="1600" dirty="0"/>
              <a:t>AI Engineer World's Fair</a:t>
            </a:r>
          </a:p>
          <a:p>
            <a:endParaRPr lang="en-US" sz="1600" dirty="0"/>
          </a:p>
        </p:txBody>
      </p:sp>
    </p:spTree>
    <p:extLst>
      <p:ext uri="{BB962C8B-B14F-4D97-AF65-F5344CB8AC3E}">
        <p14:creationId xmlns:p14="http://schemas.microsoft.com/office/powerpoint/2010/main" val="17082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17"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711624" y="1700808"/>
            <a:ext cx="5952586" cy="4391025"/>
          </a:xfrm>
        </p:spPr>
      </p:pic>
      <p:sp>
        <p:nvSpPr>
          <p:cNvPr id="3" name="Titel 2"/>
          <p:cNvSpPr>
            <a:spLocks noGrp="1"/>
          </p:cNvSpPr>
          <p:nvPr>
            <p:ph type="title"/>
          </p:nvPr>
        </p:nvSpPr>
        <p:spPr/>
        <p:txBody>
          <a:bodyPr/>
          <a:lstStyle/>
          <a:p>
            <a:r>
              <a:rPr lang="en-US" dirty="0"/>
              <a:t>Cost has gone down</a:t>
            </a:r>
          </a:p>
        </p:txBody>
      </p:sp>
      <p:sp>
        <p:nvSpPr>
          <p:cNvPr id="5" name="Rechteck 4"/>
          <p:cNvSpPr/>
          <p:nvPr/>
        </p:nvSpPr>
        <p:spPr>
          <a:xfrm>
            <a:off x="3522602" y="6237312"/>
            <a:ext cx="4637552" cy="369332"/>
          </a:xfrm>
          <a:prstGeom prst="rect">
            <a:avLst/>
          </a:prstGeom>
        </p:spPr>
        <p:txBody>
          <a:bodyPr wrap="none">
            <a:spAutoFit/>
          </a:bodyPr>
          <a:lstStyle/>
          <a:p>
            <a:r>
              <a:rPr lang="en-US" dirty="0"/>
              <a:t>https://a16z.com/llmflation-llm-inference-cost/</a:t>
            </a:r>
          </a:p>
        </p:txBody>
      </p:sp>
    </p:spTree>
    <p:extLst>
      <p:ext uri="{BB962C8B-B14F-4D97-AF65-F5344CB8AC3E}">
        <p14:creationId xmlns:p14="http://schemas.microsoft.com/office/powerpoint/2010/main" val="328772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Inhaltsplatzhalter 7"/>
          <p:cNvSpPr>
            <a:spLocks noGrp="1"/>
          </p:cNvSpPr>
          <p:nvPr>
            <p:ph sz="half" idx="1"/>
          </p:nvPr>
        </p:nvSpPr>
        <p:spPr>
          <a:xfrm>
            <a:off x="606000" y="1556794"/>
            <a:ext cx="11466664" cy="4392000"/>
          </a:xfrm>
        </p:spPr>
        <p:txBody>
          <a:bodyPr/>
          <a:lstStyle/>
          <a:p>
            <a:r>
              <a:rPr lang="en-US" dirty="0"/>
              <a:t>Many current developments…</a:t>
            </a:r>
          </a:p>
          <a:p>
            <a:pPr lvl="1"/>
            <a:r>
              <a:rPr lang="en-US" dirty="0"/>
              <a:t>Reasoning, agentic capabilities, larger context windows, multimodal integration, open weight models </a:t>
            </a:r>
          </a:p>
          <a:p>
            <a:r>
              <a:rPr lang="en-US" dirty="0"/>
              <a:t>Many (immature) possibilities</a:t>
            </a:r>
          </a:p>
          <a:p>
            <a:pPr lvl="1"/>
            <a:r>
              <a:rPr lang="en-US" dirty="0"/>
              <a:t>As (safe?) </a:t>
            </a:r>
            <a:r>
              <a:rPr lang="en-US" b="1" dirty="0"/>
              <a:t>tools</a:t>
            </a:r>
            <a:r>
              <a:rPr lang="en-US" dirty="0"/>
              <a:t>: e.g. stimulus generation, automatic annotation, word frequency estimation</a:t>
            </a:r>
          </a:p>
          <a:p>
            <a:pPr lvl="1"/>
            <a:r>
              <a:rPr lang="en-US" dirty="0"/>
              <a:t>As (robust?) </a:t>
            </a:r>
            <a:r>
              <a:rPr lang="en-US" b="1" dirty="0"/>
              <a:t>models</a:t>
            </a:r>
            <a:r>
              <a:rPr lang="en-US" dirty="0"/>
              <a:t> (of what?): e.g. next word prediction / surprisal process and reading times / cloze probability</a:t>
            </a:r>
          </a:p>
          <a:p>
            <a:r>
              <a:rPr lang="en-US" dirty="0"/>
              <a:t>But also many responsibilities (e.g. keynote by </a:t>
            </a:r>
            <a:r>
              <a:rPr lang="en-US" dirty="0" err="1"/>
              <a:t>Elen</a:t>
            </a:r>
            <a:r>
              <a:rPr lang="en-US" dirty="0"/>
              <a:t> le </a:t>
            </a:r>
            <a:r>
              <a:rPr lang="en-US" dirty="0" err="1"/>
              <a:t>Foll</a:t>
            </a:r>
            <a:r>
              <a:rPr lang="en-US" dirty="0"/>
              <a:t>)</a:t>
            </a:r>
          </a:p>
          <a:p>
            <a:pPr lvl="1"/>
            <a:r>
              <a:rPr lang="en-US" dirty="0"/>
              <a:t>Ethics, code of conduct, standards, best practices (transparency, human verification, etc.)</a:t>
            </a:r>
          </a:p>
          <a:p>
            <a:r>
              <a:rPr lang="en-US" dirty="0"/>
              <a:t>LLMs across Language Research in Cologne?</a:t>
            </a:r>
          </a:p>
          <a:p>
            <a:pPr lvl="1"/>
            <a:r>
              <a:rPr lang="en-US" dirty="0"/>
              <a:t>SFB1252 Research Data &amp; Methods, SFB1252 Brown Bag Lunches, </a:t>
            </a:r>
            <a:r>
              <a:rPr lang="en-US" dirty="0" err="1"/>
              <a:t>Reproducibilitea</a:t>
            </a:r>
            <a:r>
              <a:rPr lang="en-US" dirty="0"/>
              <a:t>, DH Colloquium, </a:t>
            </a:r>
            <a:r>
              <a:rPr lang="en-US" dirty="0" err="1"/>
              <a:t>UzK</a:t>
            </a:r>
            <a:r>
              <a:rPr lang="en-US" dirty="0"/>
              <a:t> Data Steward Network, Informal discussion groups, etc. </a:t>
            </a:r>
          </a:p>
          <a:p>
            <a:pPr lvl="1"/>
            <a:r>
              <a:rPr lang="en-US" dirty="0"/>
              <a:t>Ongoing research: upcoming “LLMs for linguistic analysis” workshop in Cologne 24-25 November (more info soon)</a:t>
            </a:r>
          </a:p>
        </p:txBody>
      </p:sp>
      <p:sp>
        <p:nvSpPr>
          <p:cNvPr id="7" name="Titel 6"/>
          <p:cNvSpPr>
            <a:spLocks noGrp="1"/>
          </p:cNvSpPr>
          <p:nvPr>
            <p:ph type="title"/>
          </p:nvPr>
        </p:nvSpPr>
        <p:spPr/>
        <p:txBody>
          <a:bodyPr/>
          <a:lstStyle/>
          <a:p>
            <a:r>
              <a:rPr lang="en-US" dirty="0">
                <a:solidFill>
                  <a:schemeClr val="tx2"/>
                </a:solidFill>
                <a:latin typeface="Consolas" panose="020B0609020204030204" pitchFamily="49" charset="0"/>
              </a:rPr>
              <a:t>Current developments in NLP using LLMs</a:t>
            </a:r>
            <a:endParaRPr lang="en-US" dirty="0">
              <a:solidFill>
                <a:schemeClr val="tx2"/>
              </a:solidFill>
            </a:endParaRPr>
          </a:p>
        </p:txBody>
      </p:sp>
    </p:spTree>
    <p:extLst>
      <p:ext uri="{BB962C8B-B14F-4D97-AF65-F5344CB8AC3E}">
        <p14:creationId xmlns:p14="http://schemas.microsoft.com/office/powerpoint/2010/main" val="238791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41787" y="1556792"/>
            <a:ext cx="8108426" cy="4391025"/>
          </a:xfrm>
        </p:spPr>
      </p:pic>
      <p:sp>
        <p:nvSpPr>
          <p:cNvPr id="5" name="Rechteck 4"/>
          <p:cNvSpPr/>
          <p:nvPr/>
        </p:nvSpPr>
        <p:spPr>
          <a:xfrm>
            <a:off x="3048000" y="6228601"/>
            <a:ext cx="6096000" cy="584775"/>
          </a:xfrm>
          <a:prstGeom prst="rect">
            <a:avLst/>
          </a:prstGeom>
        </p:spPr>
        <p:txBody>
          <a:bodyPr>
            <a:spAutoFit/>
          </a:bodyPr>
          <a:lstStyle/>
          <a:p>
            <a:r>
              <a:rPr lang="en-US" sz="1600" dirty="0"/>
              <a:t>https://en.wikipedia.org/wiki/Software_as_a_service#/media/File:Comparison_of_on-premise,_IaaS,_PaaS,_and_SaaS.png</a:t>
            </a:r>
          </a:p>
        </p:txBody>
      </p:sp>
      <p:sp>
        <p:nvSpPr>
          <p:cNvPr id="6" name="Rechteck 5"/>
          <p:cNvSpPr/>
          <p:nvPr/>
        </p:nvSpPr>
        <p:spPr>
          <a:xfrm>
            <a:off x="4172267" y="380270"/>
            <a:ext cx="1909882" cy="923330"/>
          </a:xfrm>
          <a:prstGeom prst="rect">
            <a:avLst/>
          </a:prstGeom>
        </p:spPr>
        <p:txBody>
          <a:bodyPr wrap="none">
            <a:spAutoFit/>
          </a:bodyPr>
          <a:lstStyle/>
          <a:p>
            <a:r>
              <a:rPr lang="en-US" dirty="0"/>
              <a:t>AWS EC2, Google </a:t>
            </a:r>
            <a:br>
              <a:rPr lang="en-US" dirty="0"/>
            </a:br>
            <a:r>
              <a:rPr lang="en-US" dirty="0"/>
              <a:t>compute engine</a:t>
            </a:r>
            <a:br>
              <a:rPr lang="en-US" dirty="0"/>
            </a:br>
            <a:r>
              <a:rPr lang="en-US" dirty="0"/>
              <a:t>- expensive</a:t>
            </a:r>
          </a:p>
        </p:txBody>
      </p:sp>
      <p:sp>
        <p:nvSpPr>
          <p:cNvPr id="7" name="Rechteck 6"/>
          <p:cNvSpPr/>
          <p:nvPr/>
        </p:nvSpPr>
        <p:spPr>
          <a:xfrm>
            <a:off x="5988256" y="116632"/>
            <a:ext cx="2378536" cy="1477328"/>
          </a:xfrm>
          <a:prstGeom prst="rect">
            <a:avLst/>
          </a:prstGeom>
        </p:spPr>
        <p:txBody>
          <a:bodyPr wrap="none">
            <a:spAutoFit/>
          </a:bodyPr>
          <a:lstStyle/>
          <a:p>
            <a:r>
              <a:rPr lang="en-US" dirty="0"/>
              <a:t>Google </a:t>
            </a:r>
            <a:r>
              <a:rPr lang="en-US" dirty="0" err="1"/>
              <a:t>Colab</a:t>
            </a:r>
            <a:r>
              <a:rPr lang="en-US" dirty="0"/>
              <a:t>, Binder, </a:t>
            </a:r>
            <a:br>
              <a:rPr lang="en-US" dirty="0"/>
            </a:br>
            <a:r>
              <a:rPr lang="en-US" dirty="0" err="1"/>
              <a:t>Github</a:t>
            </a:r>
            <a:r>
              <a:rPr lang="en-US" dirty="0"/>
              <a:t> </a:t>
            </a:r>
            <a:r>
              <a:rPr lang="en-US" dirty="0" err="1"/>
              <a:t>codespaces</a:t>
            </a:r>
            <a:br>
              <a:rPr lang="en-US" dirty="0"/>
            </a:br>
            <a:r>
              <a:rPr lang="en-US" dirty="0"/>
              <a:t>Hugging Face Spaces</a:t>
            </a:r>
            <a:br>
              <a:rPr lang="en-US" dirty="0"/>
            </a:br>
            <a:r>
              <a:rPr lang="en-US" dirty="0"/>
              <a:t>- only for small models,</a:t>
            </a:r>
            <a:br>
              <a:rPr lang="en-US" dirty="0"/>
            </a:br>
            <a:r>
              <a:rPr lang="en-US" dirty="0"/>
              <a:t>e.g. LLaMA-7B + </a:t>
            </a:r>
            <a:r>
              <a:rPr lang="en-US" dirty="0" err="1"/>
              <a:t>Gradio</a:t>
            </a:r>
            <a:endParaRPr lang="en-US" dirty="0"/>
          </a:p>
        </p:txBody>
      </p:sp>
      <p:sp>
        <p:nvSpPr>
          <p:cNvPr id="8" name="Rechteck 7"/>
          <p:cNvSpPr/>
          <p:nvPr/>
        </p:nvSpPr>
        <p:spPr>
          <a:xfrm>
            <a:off x="2567608" y="175279"/>
            <a:ext cx="1095172" cy="1200329"/>
          </a:xfrm>
          <a:prstGeom prst="rect">
            <a:avLst/>
          </a:prstGeom>
        </p:spPr>
        <p:txBody>
          <a:bodyPr wrap="none">
            <a:spAutoFit/>
          </a:bodyPr>
          <a:lstStyle/>
          <a:p>
            <a:r>
              <a:rPr lang="en-US" dirty="0" err="1"/>
              <a:t>Ollama</a:t>
            </a:r>
            <a:br>
              <a:rPr lang="en-US" dirty="0"/>
            </a:br>
            <a:r>
              <a:rPr lang="en-US" dirty="0"/>
              <a:t>llama.cpp</a:t>
            </a:r>
            <a:br>
              <a:rPr lang="en-US" dirty="0"/>
            </a:br>
            <a:r>
              <a:rPr lang="en-US" dirty="0"/>
              <a:t>- requires</a:t>
            </a:r>
            <a:br>
              <a:rPr lang="en-US" dirty="0"/>
            </a:br>
            <a:r>
              <a:rPr lang="en-US" dirty="0"/>
              <a:t>hardware</a:t>
            </a:r>
          </a:p>
        </p:txBody>
      </p:sp>
      <p:sp>
        <p:nvSpPr>
          <p:cNvPr id="9" name="Rechteck 8"/>
          <p:cNvSpPr/>
          <p:nvPr/>
        </p:nvSpPr>
        <p:spPr>
          <a:xfrm>
            <a:off x="8616280" y="7456"/>
            <a:ext cx="2425857" cy="1477328"/>
          </a:xfrm>
          <a:prstGeom prst="rect">
            <a:avLst/>
          </a:prstGeom>
        </p:spPr>
        <p:txBody>
          <a:bodyPr wrap="none">
            <a:spAutoFit/>
          </a:bodyPr>
          <a:lstStyle/>
          <a:p>
            <a:r>
              <a:rPr lang="en-US" dirty="0"/>
              <a:t>chat.openai.com</a:t>
            </a:r>
          </a:p>
          <a:p>
            <a:r>
              <a:rPr lang="en-US" dirty="0"/>
              <a:t>claude.ai</a:t>
            </a:r>
          </a:p>
          <a:p>
            <a:r>
              <a:rPr lang="en-US" dirty="0"/>
              <a:t>openrouter.ai</a:t>
            </a:r>
            <a:br>
              <a:rPr lang="en-US" dirty="0"/>
            </a:br>
            <a:r>
              <a:rPr lang="en-US" dirty="0"/>
              <a:t>Hugging Face endpoints</a:t>
            </a:r>
          </a:p>
          <a:p>
            <a:r>
              <a:rPr lang="en-US" dirty="0"/>
              <a:t>together.ai, etc.</a:t>
            </a:r>
          </a:p>
        </p:txBody>
      </p:sp>
    </p:spTree>
    <p:extLst>
      <p:ext uri="{BB962C8B-B14F-4D97-AF65-F5344CB8AC3E}">
        <p14:creationId xmlns:p14="http://schemas.microsoft.com/office/powerpoint/2010/main" val="35132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96752"/>
            <a:ext cx="10980000" cy="4392000"/>
          </a:xfrm>
        </p:spPr>
        <p:txBody>
          <a:bodyPr/>
          <a:lstStyle/>
          <a:p>
            <a:pPr marL="0" indent="0" algn="l">
              <a:buNone/>
              <a:defRPr sz="2000"/>
            </a:pPr>
            <a:r>
              <a:rPr lang="en-US" b="1" dirty="0"/>
              <a:t>Generating sentences, controlling for syntax, frequency, and meaning: </a:t>
            </a:r>
            <a:endParaRPr lang="en-US" dirty="0"/>
          </a:p>
          <a:p>
            <a:pPr>
              <a:defRPr sz="1800"/>
            </a:pPr>
            <a:r>
              <a:rPr lang="en-US" dirty="0"/>
              <a:t>Syntactic complexity: Prompt engineering to generate sentences with specific syntactic structures (e.g., "Generate simple </a:t>
            </a:r>
            <a:r>
              <a:rPr lang="en-US" b="1" dirty="0"/>
              <a:t>SVO</a:t>
            </a:r>
            <a:r>
              <a:rPr lang="en-US" dirty="0"/>
              <a:t> </a:t>
            </a:r>
            <a:r>
              <a:rPr lang="en-US" b="1" dirty="0"/>
              <a:t>sentences</a:t>
            </a:r>
            <a:r>
              <a:rPr lang="en-US" dirty="0"/>
              <a:t>" vs. "Generate sentences with </a:t>
            </a:r>
            <a:r>
              <a:rPr lang="en-US" b="1" dirty="0"/>
              <a:t>embedded relative clauses</a:t>
            </a:r>
            <a:r>
              <a:rPr lang="en-US" dirty="0"/>
              <a:t>")</a:t>
            </a:r>
          </a:p>
          <a:p>
            <a:pPr>
              <a:defRPr sz="1800"/>
            </a:pPr>
            <a:r>
              <a:rPr lang="en-US" dirty="0"/>
              <a:t>Word frequency: Fine-tuning on frequency-controlled corpora to </a:t>
            </a:r>
            <a:r>
              <a:rPr lang="en-US" b="1" dirty="0"/>
              <a:t>maintain target word frequency ranges</a:t>
            </a:r>
          </a:p>
          <a:p>
            <a:pPr>
              <a:defRPr sz="1800"/>
            </a:pPr>
            <a:r>
              <a:rPr lang="en-US" dirty="0"/>
              <a:t>Semantic content manipulation: Using </a:t>
            </a:r>
            <a:r>
              <a:rPr lang="en-US" b="1" dirty="0"/>
              <a:t>LLMs or </a:t>
            </a:r>
            <a:r>
              <a:rPr lang="en-US" b="1" dirty="0" err="1"/>
              <a:t>embeddings</a:t>
            </a:r>
            <a:endParaRPr lang="en-US" dirty="0"/>
          </a:p>
          <a:p>
            <a:pPr>
              <a:defRPr sz="1800"/>
            </a:pPr>
            <a:r>
              <a:rPr lang="en-US" dirty="0"/>
              <a:t>Multi-constraint generation: Simultaneous control of </a:t>
            </a:r>
            <a:r>
              <a:rPr lang="en-US" b="1" dirty="0"/>
              <a:t>multiple variables </a:t>
            </a:r>
            <a:r>
              <a:rPr lang="en-US" dirty="0"/>
              <a:t>(e.g., "Generate high-frequency words in complex syntactic structures about cooking")</a:t>
            </a:r>
          </a:p>
          <a:p>
            <a:endParaRPr lang="de-DE"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1</a:t>
            </a:r>
            <a:endParaRPr lang="de-DE" dirty="0"/>
          </a:p>
        </p:txBody>
      </p:sp>
      <p:sp>
        <p:nvSpPr>
          <p:cNvPr id="4" name="Rechteck 3"/>
          <p:cNvSpPr/>
          <p:nvPr/>
        </p:nvSpPr>
        <p:spPr>
          <a:xfrm>
            <a:off x="8946042" y="0"/>
            <a:ext cx="3342646" cy="369332"/>
          </a:xfrm>
          <a:prstGeom prst="rect">
            <a:avLst/>
          </a:prstGeom>
        </p:spPr>
        <p:txBody>
          <a:bodyPr wrap="none">
            <a:spAutoFit/>
          </a:bodyPr>
          <a:lstStyle/>
          <a:p>
            <a:r>
              <a:rPr lang="en-US" dirty="0"/>
              <a:t>Vibe coded with Claude Sonnet 4 </a:t>
            </a:r>
          </a:p>
        </p:txBody>
      </p:sp>
      <p:pic>
        <p:nvPicPr>
          <p:cNvPr id="8" name="Picture 7">
            <a:extLst>
              <a:ext uri="{FF2B5EF4-FFF2-40B4-BE49-F238E27FC236}">
                <a16:creationId xmlns:a16="http://schemas.microsoft.com/office/drawing/2014/main" id="{145061AB-2483-4354-A019-18B6A6F372AF}"/>
              </a:ext>
            </a:extLst>
          </p:cNvPr>
          <p:cNvPicPr>
            <a:picLocks noChangeAspect="1"/>
          </p:cNvPicPr>
          <p:nvPr/>
        </p:nvPicPr>
        <p:blipFill rotWithShape="1">
          <a:blip r:embed="rId3"/>
          <a:srcRect r="34881" b="14815"/>
          <a:stretch/>
        </p:blipFill>
        <p:spPr>
          <a:xfrm>
            <a:off x="6312024" y="3501008"/>
            <a:ext cx="5760640" cy="3312368"/>
          </a:xfrm>
          <a:prstGeom prst="rect">
            <a:avLst/>
          </a:prstGeom>
        </p:spPr>
      </p:pic>
      <p:pic>
        <p:nvPicPr>
          <p:cNvPr id="10" name="Picture 9">
            <a:extLst>
              <a:ext uri="{FF2B5EF4-FFF2-40B4-BE49-F238E27FC236}">
                <a16:creationId xmlns:a16="http://schemas.microsoft.com/office/drawing/2014/main" id="{77AF5008-6AC9-44A2-AA7A-CB7DFE057E74}"/>
              </a:ext>
            </a:extLst>
          </p:cNvPr>
          <p:cNvPicPr>
            <a:picLocks noChangeAspect="1"/>
          </p:cNvPicPr>
          <p:nvPr/>
        </p:nvPicPr>
        <p:blipFill rotWithShape="1">
          <a:blip r:embed="rId4"/>
          <a:srcRect r="23096" b="11765"/>
          <a:stretch/>
        </p:blipFill>
        <p:spPr>
          <a:xfrm>
            <a:off x="18604" y="3501008"/>
            <a:ext cx="6221412" cy="3240360"/>
          </a:xfrm>
          <a:prstGeom prst="rect">
            <a:avLst/>
          </a:prstGeom>
        </p:spPr>
      </p:pic>
    </p:spTree>
    <p:extLst>
      <p:ext uri="{BB962C8B-B14F-4D97-AF65-F5344CB8AC3E}">
        <p14:creationId xmlns:p14="http://schemas.microsoft.com/office/powerpoint/2010/main" val="248093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FC182-7CC7-4492-8715-853CFCB161A9}"/>
              </a:ext>
            </a:extLst>
          </p:cNvPr>
          <p:cNvSpPr>
            <a:spLocks noGrp="1"/>
          </p:cNvSpPr>
          <p:nvPr>
            <p:ph sz="half" idx="1"/>
          </p:nvPr>
        </p:nvSpPr>
        <p:spPr/>
        <p:txBody>
          <a:bodyPr/>
          <a:lstStyle/>
          <a:p>
            <a:endParaRPr lang="en-US"/>
          </a:p>
        </p:txBody>
      </p:sp>
      <p:sp>
        <p:nvSpPr>
          <p:cNvPr id="3" name="Title 2">
            <a:extLst>
              <a:ext uri="{FF2B5EF4-FFF2-40B4-BE49-F238E27FC236}">
                <a16:creationId xmlns:a16="http://schemas.microsoft.com/office/drawing/2014/main" id="{07EBB746-F991-47B2-BD9D-42F4C013E7E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D849178-2974-41DD-A929-16516118772F}"/>
              </a:ext>
            </a:extLst>
          </p:cNvPr>
          <p:cNvPicPr>
            <a:picLocks noChangeAspect="1"/>
          </p:cNvPicPr>
          <p:nvPr/>
        </p:nvPicPr>
        <p:blipFill>
          <a:blip r:embed="rId3"/>
          <a:stretch>
            <a:fillRect/>
          </a:stretch>
        </p:blipFill>
        <p:spPr>
          <a:xfrm>
            <a:off x="407368" y="0"/>
            <a:ext cx="10795000" cy="6858000"/>
          </a:xfrm>
          <a:prstGeom prst="rect">
            <a:avLst/>
          </a:prstGeom>
        </p:spPr>
      </p:pic>
      <p:sp>
        <p:nvSpPr>
          <p:cNvPr id="6" name="Rechteck 5"/>
          <p:cNvSpPr/>
          <p:nvPr/>
        </p:nvSpPr>
        <p:spPr>
          <a:xfrm rot="16200000">
            <a:off x="9818208" y="3596011"/>
            <a:ext cx="3878049" cy="646331"/>
          </a:xfrm>
          <a:prstGeom prst="rect">
            <a:avLst/>
          </a:prstGeom>
        </p:spPr>
        <p:txBody>
          <a:bodyPr wrap="none">
            <a:spAutoFit/>
          </a:bodyPr>
          <a:lstStyle/>
          <a:p>
            <a:pPr algn="r"/>
            <a:r>
              <a:rPr lang="en-US" dirty="0"/>
              <a:t>Vibe coded Code with Claude Sonnet 4 </a:t>
            </a:r>
            <a:br>
              <a:rPr lang="en-US" dirty="0"/>
            </a:br>
            <a:r>
              <a:rPr lang="en-US" dirty="0"/>
              <a:t>Sentences generated using GPT-2</a:t>
            </a:r>
          </a:p>
        </p:txBody>
      </p:sp>
    </p:spTree>
    <p:extLst>
      <p:ext uri="{BB962C8B-B14F-4D97-AF65-F5344CB8AC3E}">
        <p14:creationId xmlns:p14="http://schemas.microsoft.com/office/powerpoint/2010/main" val="2627803469"/>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2550</Words>
  <Application>Microsoft Office PowerPoint</Application>
  <PresentationFormat>Widescreen</PresentationFormat>
  <Paragraphs>248</Paragraphs>
  <Slides>38</Slides>
  <Notes>32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Consolas</vt:lpstr>
      <vt:lpstr>Courier New</vt:lpstr>
      <vt:lpstr>Wingdings</vt:lpstr>
      <vt:lpstr>Larissa</vt:lpstr>
      <vt:lpstr>Summer School  Large Language Models for Digital Humanities Research  Track 3: Using LLMs for Psycholinguistic Research  Part 2: Text Generation and Text Analysis</vt:lpstr>
      <vt:lpstr>Contents</vt:lpstr>
      <vt:lpstr>PowerPoint Presentation</vt:lpstr>
      <vt:lpstr>PowerPoint Presentation</vt:lpstr>
      <vt:lpstr>Cost has gone down</vt:lpstr>
      <vt:lpstr>Current developments in NLP using LLMs</vt:lpstr>
      <vt:lpstr>PowerPoint Presentation</vt:lpstr>
      <vt:lpstr>LLMs for Experimental Stimulus Generation: Example 1</vt:lpstr>
      <vt:lpstr>PowerPoint Presentation</vt:lpstr>
      <vt:lpstr>LLMs for Experimental Stimulus Generation: Example 2</vt:lpstr>
      <vt:lpstr>Interim Summary: LLMs for stimulus generation</vt:lpstr>
      <vt:lpstr>Building linguistic corpora for word frequency estimation </vt:lpstr>
      <vt:lpstr>Two aims</vt:lpstr>
      <vt:lpstr>Generating 9 corpora (“conditions”)</vt:lpstr>
      <vt:lpstr>Generating 9 corpora</vt:lpstr>
      <vt:lpstr>Example text (GPT 3.5)</vt:lpstr>
      <vt:lpstr>Example text (Llama 3.3 70B)</vt:lpstr>
      <vt:lpstr>Example text (DeepSeek V3 – long-form text prompt – “ending”)</vt:lpstr>
      <vt:lpstr>Word frequency comparison (childLex vs. GPT 3.5)</vt:lpstr>
      <vt:lpstr>PowerPoint Presentation</vt:lpstr>
      <vt:lpstr>Lexical richness comparison (childLex vs. GPT-3.5)</vt:lpstr>
      <vt:lpstr>All corpora: Corpus comparison </vt:lpstr>
      <vt:lpstr>All corpora: Corpus comparison </vt:lpstr>
      <vt:lpstr>PowerPoint Presentation</vt:lpstr>
      <vt:lpstr>PowerPoint Presentation</vt:lpstr>
      <vt:lpstr>PowerPoint Presentation</vt:lpstr>
      <vt:lpstr>PowerPoint Presentation</vt:lpstr>
      <vt:lpstr>Setup</vt:lpstr>
      <vt:lpstr>Effect size comparison (childLex vs. GPT-3.5)</vt:lpstr>
      <vt:lpstr>Effect size comparison (all corpora)</vt:lpstr>
      <vt:lpstr>Model fit comparison (childLex vs. GPT-3.5)</vt:lpstr>
      <vt:lpstr>All corpora: Estimation of the word frequency effect</vt:lpstr>
      <vt:lpstr>All corpora: Estimation of the word frequency effect</vt:lpstr>
      <vt:lpstr>Inverse scaling effect (all corpora) </vt:lpstr>
      <vt:lpstr>Summary: Using LLMs for building linguistic corpora </vt:lpstr>
      <vt:lpstr>Can large language models generate useful linguistic corpora?  A case study of the word frequency effect in young German readers</vt:lpstr>
      <vt:lpstr>Practice Session: Just run some code? </vt:lpstr>
      <vt:lpstr>Practice Session: Just run some code? </vt:lpstr>
    </vt:vector>
  </TitlesOfParts>
  <Company>Universität zu Köln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debora schiffer</dc:creator>
  <cp:lastModifiedBy>Job</cp:lastModifiedBy>
  <cp:revision>843</cp:revision>
  <cp:lastPrinted>2025-09-09T06:16:11Z</cp:lastPrinted>
  <dcterms:created xsi:type="dcterms:W3CDTF">2016-04-18T13:40:28Z</dcterms:created>
  <dcterms:modified xsi:type="dcterms:W3CDTF">2025-09-09T13:58:55Z</dcterms:modified>
</cp:coreProperties>
</file>